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ackage" ContentType="application/vnd.openxmlformats-officedocument.package"/>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44"/>
  </p:notesMasterIdLst>
  <p:sldIdLst>
    <p:sldId id="256" r:id="rId2"/>
    <p:sldId id="258" r:id="rId3"/>
    <p:sldId id="259" r:id="rId4"/>
    <p:sldId id="260" r:id="rId5"/>
    <p:sldId id="307" r:id="rId6"/>
    <p:sldId id="262" r:id="rId7"/>
    <p:sldId id="326" r:id="rId8"/>
    <p:sldId id="308" r:id="rId9"/>
    <p:sldId id="323" r:id="rId10"/>
    <p:sldId id="333" r:id="rId11"/>
    <p:sldId id="311" r:id="rId12"/>
    <p:sldId id="334" r:id="rId13"/>
    <p:sldId id="337" r:id="rId14"/>
    <p:sldId id="353" r:id="rId15"/>
    <p:sldId id="335" r:id="rId16"/>
    <p:sldId id="348" r:id="rId17"/>
    <p:sldId id="336" r:id="rId18"/>
    <p:sldId id="339" r:id="rId19"/>
    <p:sldId id="340" r:id="rId20"/>
    <p:sldId id="341" r:id="rId21"/>
    <p:sldId id="342" r:id="rId22"/>
    <p:sldId id="328" r:id="rId23"/>
    <p:sldId id="352" r:id="rId24"/>
    <p:sldId id="310" r:id="rId25"/>
    <p:sldId id="263" r:id="rId26"/>
    <p:sldId id="329" r:id="rId27"/>
    <p:sldId id="344" r:id="rId28"/>
    <p:sldId id="309" r:id="rId29"/>
    <p:sldId id="343" r:id="rId30"/>
    <p:sldId id="312" r:id="rId31"/>
    <p:sldId id="350" r:id="rId32"/>
    <p:sldId id="314" r:id="rId33"/>
    <p:sldId id="264" r:id="rId34"/>
    <p:sldId id="315" r:id="rId35"/>
    <p:sldId id="265" r:id="rId36"/>
    <p:sldId id="346" r:id="rId37"/>
    <p:sldId id="318" r:id="rId38"/>
    <p:sldId id="266" r:id="rId39"/>
    <p:sldId id="319" r:id="rId40"/>
    <p:sldId id="269" r:id="rId41"/>
    <p:sldId id="285" r:id="rId42"/>
    <p:sldId id="270" r:id="rId43"/>
  </p:sldIdLst>
  <p:sldSz cx="9144000" cy="5143500" type="screen16x9"/>
  <p:notesSz cx="6858000" cy="9144000"/>
  <p:embeddedFontLst>
    <p:embeddedFont>
      <p:font typeface="Arimo" panose="020B0604020202020204" charset="0"/>
      <p:regular r:id="rId45"/>
      <p:bold r:id="rId46"/>
      <p:italic r:id="rId47"/>
      <p:boldItalic r:id="rId48"/>
    </p:embeddedFont>
    <p:embeddedFont>
      <p:font typeface="Bebas Neue" panose="020B0604020202020204" charset="0"/>
      <p:regular r:id="rId49"/>
    </p:embeddedFont>
    <p:embeddedFont>
      <p:font typeface="Calibri" panose="020F0502020204030204" pitchFamily="34" charset="0"/>
      <p:regular r:id="rId50"/>
      <p:bold r:id="rId51"/>
      <p:italic r:id="rId52"/>
      <p:boldItalic r:id="rId53"/>
    </p:embeddedFont>
    <p:embeddedFont>
      <p:font typeface="Consolas" panose="020B0609020204030204" pitchFamily="49" charset="0"/>
      <p:regular r:id="rId54"/>
      <p:bold r:id="rId55"/>
      <p:italic r:id="rId56"/>
      <p:boldItalic r:id="rId57"/>
    </p:embeddedFont>
    <p:embeddedFont>
      <p:font typeface="Corbel" panose="020B0503020204020204" pitchFamily="34" charset="0"/>
      <p:regular r:id="rId58"/>
      <p:bold r:id="rId59"/>
      <p:italic r:id="rId60"/>
      <p:boldItalic r:id="rId61"/>
    </p:embeddedFont>
    <p:embeddedFont>
      <p:font typeface="Helvetica" panose="020B0604020202020204" pitchFamily="34" charset="0"/>
      <p:regular r:id="rId62"/>
      <p:bold r:id="rId63"/>
      <p:italic r:id="rId64"/>
      <p:boldItalic r:id="rId65"/>
    </p:embeddedFont>
    <p:embeddedFont>
      <p:font typeface="PT Sans" panose="020B0503020203020204" pitchFamily="34" charset="0"/>
      <p:regular r:id="rId66"/>
      <p:bold r:id="rId67"/>
      <p:italic r:id="rId68"/>
      <p:boldItalic r:id="rId69"/>
    </p:embeddedFont>
    <p:embeddedFont>
      <p:font typeface="Roboto Condensed Light" panose="02000000000000000000" pitchFamily="2" charset="0"/>
      <p:regular r:id="rId70"/>
      <p:italic r:id="rId71"/>
    </p:embeddedFont>
    <p:embeddedFont>
      <p:font typeface="Space Grotesk Medium" panose="020B0604020202020204" charset="0"/>
      <p:regular r:id="rId72"/>
      <p:bold r:id="rId7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66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683FC6-F91B-41AE-ACA0-40AAFD7CEEF7}">
  <a:tblStyle styleId="{22683FC6-F91B-41AE-ACA0-40AAFD7CEEF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660"/>
  </p:normalViewPr>
  <p:slideViewPr>
    <p:cSldViewPr snapToGrid="0">
      <p:cViewPr varScale="1">
        <p:scale>
          <a:sx n="101" d="100"/>
          <a:sy n="101" d="100"/>
        </p:scale>
        <p:origin x="922" y="9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7.fntdata"/><Relationship Id="rId72" Type="http://schemas.openxmlformats.org/officeDocument/2006/relationships/font" Target="fonts/font2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27.fntdata"/><Relationship Id="rId2" Type="http://schemas.openxmlformats.org/officeDocument/2006/relationships/slide" Target="slides/slide1.xml"/><Relationship Id="rId29" Type="http://schemas.openxmlformats.org/officeDocument/2006/relationships/slide" Target="slides/slide2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2.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jpg>
</file>

<file path=ppt/media/image21.png>
</file>

<file path=ppt/media/image22.jpg>
</file>

<file path=ppt/media/image23.png>
</file>

<file path=ppt/media/image24.png>
</file>

<file path=ppt/media/image26.png>
</file>

<file path=ppt/media/image27.png>
</file>

<file path=ppt/media/image3.jpg>
</file>

<file path=ppt/media/image31.png>
</file>

<file path=ppt/media/image34.png>
</file>

<file path=ppt/media/image35.jpg>
</file>

<file path=ppt/media/image4.png>
</file>

<file path=ppt/media/image5.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d1bf8d60a4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d1bf8d60a4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52166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d1bf8d60a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d1bf8d60a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7538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d1bf8d60a4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d1bf8d60a4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002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0f41e19245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0f41e1924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d1bf8d60a4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d1bf8d60a4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0f41e1924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0f41e192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04401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1bf8d60a4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1bf8d60a4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83871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d1bf8d60a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d1bf8d60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f41e1924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f41e192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550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32485" y="661782"/>
            <a:ext cx="7475220" cy="2194560"/>
          </a:xfrm>
        </p:spPr>
        <p:txBody>
          <a:bodyPr anchor="b">
            <a:normAutofit/>
          </a:bodyPr>
          <a:lstStyle>
            <a:lvl1pPr algn="ctr">
              <a:lnSpc>
                <a:spcPct val="85000"/>
              </a:lnSpc>
              <a:defRPr sz="54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282148" y="2902226"/>
            <a:ext cx="6575895" cy="1041124"/>
          </a:xfrm>
        </p:spPr>
        <p:txBody>
          <a:bodyPr>
            <a:normAutofit/>
          </a:bodyPr>
          <a:lstStyle>
            <a:lvl1pPr marL="0" indent="0" algn="ctr">
              <a:buNone/>
              <a:defRPr sz="1650">
                <a:solidFill>
                  <a:srgbClr val="FFFFFF"/>
                </a:solidFill>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smtClean="0"/>
              <a:t>6/12/2023</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smtClean="0"/>
              <a:t>‹#›</a:t>
            </a:fld>
            <a:endParaRPr lang="en-US" dirty="0"/>
          </a:p>
        </p:txBody>
      </p:sp>
      <p:cxnSp>
        <p:nvCxnSpPr>
          <p:cNvPr id="8" name="Straight Connector 7"/>
          <p:cNvCxnSpPr/>
          <p:nvPr/>
        </p:nvCxnSpPr>
        <p:spPr>
          <a:xfrm>
            <a:off x="1483995" y="2800350"/>
            <a:ext cx="61722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972130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3669347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71500"/>
            <a:ext cx="1743075" cy="40576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7250" y="571500"/>
            <a:ext cx="5572125" cy="40576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65061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71"/>
        <p:cNvGrpSpPr/>
        <p:nvPr/>
      </p:nvGrpSpPr>
      <p:grpSpPr>
        <a:xfrm>
          <a:off x="0" y="0"/>
          <a:ext cx="0" cy="0"/>
          <a:chOff x="0" y="0"/>
          <a:chExt cx="0" cy="0"/>
        </a:xfrm>
      </p:grpSpPr>
      <p:sp>
        <p:nvSpPr>
          <p:cNvPr id="72" name="Google Shape;7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3" name="Google Shape;73;p13"/>
          <p:cNvSpPr txBox="1">
            <a:spLocks noGrp="1"/>
          </p:cNvSpPr>
          <p:nvPr>
            <p:ph type="subTitle" idx="1"/>
          </p:nvPr>
        </p:nvSpPr>
        <p:spPr>
          <a:xfrm>
            <a:off x="720000" y="2105100"/>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4" name="Google Shape;74;p13"/>
          <p:cNvSpPr txBox="1">
            <a:spLocks noGrp="1"/>
          </p:cNvSpPr>
          <p:nvPr>
            <p:ph type="subTitle" idx="2"/>
          </p:nvPr>
        </p:nvSpPr>
        <p:spPr>
          <a:xfrm>
            <a:off x="3838274" y="2105100"/>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3"/>
          </p:nvPr>
        </p:nvSpPr>
        <p:spPr>
          <a:xfrm>
            <a:off x="720000" y="3801275"/>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3"/>
          <p:cNvSpPr txBox="1">
            <a:spLocks noGrp="1"/>
          </p:cNvSpPr>
          <p:nvPr>
            <p:ph type="subTitle" idx="4"/>
          </p:nvPr>
        </p:nvSpPr>
        <p:spPr>
          <a:xfrm>
            <a:off x="3838274" y="3801275"/>
            <a:ext cx="29193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5" hasCustomPrompt="1"/>
          </p:nvPr>
        </p:nvSpPr>
        <p:spPr>
          <a:xfrm>
            <a:off x="720001" y="1281350"/>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title" idx="6" hasCustomPrompt="1"/>
          </p:nvPr>
        </p:nvSpPr>
        <p:spPr>
          <a:xfrm>
            <a:off x="720001" y="2977546"/>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title" idx="7" hasCustomPrompt="1"/>
          </p:nvPr>
        </p:nvSpPr>
        <p:spPr>
          <a:xfrm>
            <a:off x="3838276" y="1281350"/>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8" hasCustomPrompt="1"/>
          </p:nvPr>
        </p:nvSpPr>
        <p:spPr>
          <a:xfrm>
            <a:off x="3838276" y="2977546"/>
            <a:ext cx="954600" cy="6402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9"/>
          </p:nvPr>
        </p:nvSpPr>
        <p:spPr>
          <a:xfrm>
            <a:off x="719999" y="1921550"/>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 name="Google Shape;82;p13"/>
          <p:cNvSpPr txBox="1">
            <a:spLocks noGrp="1"/>
          </p:cNvSpPr>
          <p:nvPr>
            <p:ph type="subTitle" idx="13"/>
          </p:nvPr>
        </p:nvSpPr>
        <p:spPr>
          <a:xfrm>
            <a:off x="3838276" y="1921550"/>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 name="Google Shape;83;p13"/>
          <p:cNvSpPr txBox="1">
            <a:spLocks noGrp="1"/>
          </p:cNvSpPr>
          <p:nvPr>
            <p:ph type="subTitle" idx="14"/>
          </p:nvPr>
        </p:nvSpPr>
        <p:spPr>
          <a:xfrm>
            <a:off x="719999" y="3617676"/>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3"/>
          <p:cNvSpPr txBox="1">
            <a:spLocks noGrp="1"/>
          </p:cNvSpPr>
          <p:nvPr>
            <p:ph type="subTitle" idx="15"/>
          </p:nvPr>
        </p:nvSpPr>
        <p:spPr>
          <a:xfrm>
            <a:off x="3838276" y="3617676"/>
            <a:ext cx="2919300" cy="363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4468978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399825" y="2743875"/>
            <a:ext cx="3831900" cy="1030800"/>
          </a:xfrm>
          <a:prstGeom prst="rect">
            <a:avLst/>
          </a:prstGeom>
        </p:spPr>
        <p:txBody>
          <a:bodyPr spcFirstLastPara="1" wrap="square" lIns="91425" tIns="91425" rIns="91425" bIns="91425" anchor="b" anchorCtr="0">
            <a:noAutofit/>
          </a:bodyPr>
          <a:lstStyle>
            <a:lvl1pPr lvl="0" algn="r">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1331050" y="938500"/>
            <a:ext cx="1248600" cy="11331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4399825" y="3940950"/>
            <a:ext cx="3831900" cy="45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9994663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7"/>
        <p:cNvGrpSpPr/>
        <p:nvPr/>
      </p:nvGrpSpPr>
      <p:grpSpPr>
        <a:xfrm>
          <a:off x="0" y="0"/>
          <a:ext cx="0" cy="0"/>
          <a:chOff x="0" y="0"/>
          <a:chExt cx="0" cy="0"/>
        </a:xfrm>
      </p:grpSpPr>
      <p:sp>
        <p:nvSpPr>
          <p:cNvPr id="108" name="Google Shape;10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9" name="Google Shape;109;p17"/>
          <p:cNvSpPr txBox="1">
            <a:spLocks noGrp="1"/>
          </p:cNvSpPr>
          <p:nvPr>
            <p:ph type="subTitle" idx="1"/>
          </p:nvPr>
        </p:nvSpPr>
        <p:spPr>
          <a:xfrm>
            <a:off x="4878051" y="1657600"/>
            <a:ext cx="3183300" cy="2340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7"/>
          <p:cNvSpPr txBox="1">
            <a:spLocks noGrp="1"/>
          </p:cNvSpPr>
          <p:nvPr>
            <p:ph type="subTitle" idx="2"/>
          </p:nvPr>
        </p:nvSpPr>
        <p:spPr>
          <a:xfrm>
            <a:off x="1082650" y="1657600"/>
            <a:ext cx="3183300" cy="2340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9081323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5"/>
        <p:cNvGrpSpPr/>
        <p:nvPr/>
      </p:nvGrpSpPr>
      <p:grpSpPr>
        <a:xfrm>
          <a:off x="0" y="0"/>
          <a:ext cx="0" cy="0"/>
          <a:chOff x="0" y="0"/>
          <a:chExt cx="0" cy="0"/>
        </a:xfrm>
      </p:grpSpPr>
      <p:sp>
        <p:nvSpPr>
          <p:cNvPr id="136" name="Google Shape;136;p21"/>
          <p:cNvSpPr txBox="1">
            <a:spLocks noGrp="1"/>
          </p:cNvSpPr>
          <p:nvPr>
            <p:ph type="subTitle" idx="1"/>
          </p:nvPr>
        </p:nvSpPr>
        <p:spPr>
          <a:xfrm>
            <a:off x="937700"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1"/>
          <p:cNvSpPr txBox="1">
            <a:spLocks noGrp="1"/>
          </p:cNvSpPr>
          <p:nvPr>
            <p:ph type="subTitle" idx="2"/>
          </p:nvPr>
        </p:nvSpPr>
        <p:spPr>
          <a:xfrm>
            <a:off x="3484422"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1"/>
          <p:cNvSpPr txBox="1">
            <a:spLocks noGrp="1"/>
          </p:cNvSpPr>
          <p:nvPr>
            <p:ph type="subTitle" idx="3"/>
          </p:nvPr>
        </p:nvSpPr>
        <p:spPr>
          <a:xfrm>
            <a:off x="6031150" y="2920280"/>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0" name="Google Shape;140;p21"/>
          <p:cNvSpPr txBox="1">
            <a:spLocks noGrp="1"/>
          </p:cNvSpPr>
          <p:nvPr>
            <p:ph type="subTitle" idx="4"/>
          </p:nvPr>
        </p:nvSpPr>
        <p:spPr>
          <a:xfrm>
            <a:off x="937700"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1" name="Google Shape;141;p21"/>
          <p:cNvSpPr txBox="1">
            <a:spLocks noGrp="1"/>
          </p:cNvSpPr>
          <p:nvPr>
            <p:ph type="subTitle" idx="5"/>
          </p:nvPr>
        </p:nvSpPr>
        <p:spPr>
          <a:xfrm>
            <a:off x="3484422"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2" name="Google Shape;142;p21"/>
          <p:cNvSpPr txBox="1">
            <a:spLocks noGrp="1"/>
          </p:cNvSpPr>
          <p:nvPr>
            <p:ph type="subTitle" idx="6"/>
          </p:nvPr>
        </p:nvSpPr>
        <p:spPr>
          <a:xfrm>
            <a:off x="6031150" y="2554514"/>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3976241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8"/>
        <p:cNvGrpSpPr/>
        <p:nvPr/>
      </p:nvGrpSpPr>
      <p:grpSpPr>
        <a:xfrm>
          <a:off x="0" y="0"/>
          <a:ext cx="0" cy="0"/>
          <a:chOff x="0" y="0"/>
          <a:chExt cx="0" cy="0"/>
        </a:xfrm>
      </p:grpSpPr>
      <p:sp>
        <p:nvSpPr>
          <p:cNvPr id="29" name="Google Shape;2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 name="Google Shape;30;p5"/>
          <p:cNvSpPr txBox="1">
            <a:spLocks noGrp="1"/>
          </p:cNvSpPr>
          <p:nvPr>
            <p:ph type="subTitle" idx="1"/>
          </p:nvPr>
        </p:nvSpPr>
        <p:spPr>
          <a:xfrm>
            <a:off x="5066384" y="2919674"/>
            <a:ext cx="27048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1" name="Google Shape;31;p5"/>
          <p:cNvSpPr txBox="1">
            <a:spLocks noGrp="1"/>
          </p:cNvSpPr>
          <p:nvPr>
            <p:ph type="subTitle" idx="2"/>
          </p:nvPr>
        </p:nvSpPr>
        <p:spPr>
          <a:xfrm>
            <a:off x="1372816" y="2919674"/>
            <a:ext cx="27048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2" name="Google Shape;32;p5"/>
          <p:cNvSpPr txBox="1">
            <a:spLocks noGrp="1"/>
          </p:cNvSpPr>
          <p:nvPr>
            <p:ph type="subTitle" idx="3"/>
          </p:nvPr>
        </p:nvSpPr>
        <p:spPr>
          <a:xfrm>
            <a:off x="5066384" y="2524875"/>
            <a:ext cx="27048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 name="Google Shape;33;p5"/>
          <p:cNvSpPr txBox="1">
            <a:spLocks noGrp="1"/>
          </p:cNvSpPr>
          <p:nvPr>
            <p:ph type="subTitle" idx="4"/>
          </p:nvPr>
        </p:nvSpPr>
        <p:spPr>
          <a:xfrm>
            <a:off x="1372816" y="2524875"/>
            <a:ext cx="27048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31464521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24" name="Google Shape;24;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Char char="●"/>
              <a:defRPr sz="125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Char char="■"/>
              <a:defRPr>
                <a:solidFill>
                  <a:srgbClr val="434343"/>
                </a:solidFill>
              </a:defRPr>
            </a:lvl9pPr>
          </a:lstStyle>
          <a:p>
            <a:endParaRPr/>
          </a:p>
        </p:txBody>
      </p:sp>
    </p:spTree>
    <p:extLst>
      <p:ext uri="{BB962C8B-B14F-4D97-AF65-F5344CB8AC3E}">
        <p14:creationId xmlns:p14="http://schemas.microsoft.com/office/powerpoint/2010/main" val="23117681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1" name="Google Shape;161;p23"/>
          <p:cNvSpPr txBox="1">
            <a:spLocks noGrp="1"/>
          </p:cNvSpPr>
          <p:nvPr>
            <p:ph type="subTitle" idx="1"/>
          </p:nvPr>
        </p:nvSpPr>
        <p:spPr>
          <a:xfrm>
            <a:off x="1972272" y="2034242"/>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2" name="Google Shape;162;p23"/>
          <p:cNvSpPr txBox="1">
            <a:spLocks noGrp="1"/>
          </p:cNvSpPr>
          <p:nvPr>
            <p:ph type="subTitle" idx="2"/>
          </p:nvPr>
        </p:nvSpPr>
        <p:spPr>
          <a:xfrm>
            <a:off x="5821475" y="2034242"/>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3"/>
          <p:cNvSpPr txBox="1">
            <a:spLocks noGrp="1"/>
          </p:cNvSpPr>
          <p:nvPr>
            <p:ph type="subTitle" idx="3"/>
          </p:nvPr>
        </p:nvSpPr>
        <p:spPr>
          <a:xfrm>
            <a:off x="1972272" y="3315242"/>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4" name="Google Shape;164;p23"/>
          <p:cNvSpPr txBox="1">
            <a:spLocks noGrp="1"/>
          </p:cNvSpPr>
          <p:nvPr>
            <p:ph type="subTitle" idx="4"/>
          </p:nvPr>
        </p:nvSpPr>
        <p:spPr>
          <a:xfrm>
            <a:off x="5821475" y="3315242"/>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3"/>
          <p:cNvSpPr txBox="1">
            <a:spLocks noGrp="1"/>
          </p:cNvSpPr>
          <p:nvPr>
            <p:ph type="subTitle" idx="5"/>
          </p:nvPr>
        </p:nvSpPr>
        <p:spPr>
          <a:xfrm>
            <a:off x="1972272" y="1728300"/>
            <a:ext cx="19782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6" name="Google Shape;166;p23"/>
          <p:cNvSpPr txBox="1">
            <a:spLocks noGrp="1"/>
          </p:cNvSpPr>
          <p:nvPr>
            <p:ph type="subTitle" idx="6"/>
          </p:nvPr>
        </p:nvSpPr>
        <p:spPr>
          <a:xfrm>
            <a:off x="5821473" y="1728300"/>
            <a:ext cx="19782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7" name="Google Shape;167;p23"/>
          <p:cNvSpPr txBox="1">
            <a:spLocks noGrp="1"/>
          </p:cNvSpPr>
          <p:nvPr>
            <p:ph type="subTitle" idx="7"/>
          </p:nvPr>
        </p:nvSpPr>
        <p:spPr>
          <a:xfrm>
            <a:off x="1972272" y="3009350"/>
            <a:ext cx="19782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8" name="Google Shape;168;p23"/>
          <p:cNvSpPr txBox="1">
            <a:spLocks noGrp="1"/>
          </p:cNvSpPr>
          <p:nvPr>
            <p:ph type="subTitle" idx="8"/>
          </p:nvPr>
        </p:nvSpPr>
        <p:spPr>
          <a:xfrm>
            <a:off x="5821473" y="3009350"/>
            <a:ext cx="19782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2908737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47"/>
        <p:cNvGrpSpPr/>
        <p:nvPr/>
      </p:nvGrpSpPr>
      <p:grpSpPr>
        <a:xfrm>
          <a:off x="0" y="0"/>
          <a:ext cx="0" cy="0"/>
          <a:chOff x="0" y="0"/>
          <a:chExt cx="0" cy="0"/>
        </a:xfrm>
      </p:grpSpPr>
      <p:sp>
        <p:nvSpPr>
          <p:cNvPr id="148" name="Google Shape;148;p22"/>
          <p:cNvSpPr txBox="1">
            <a:spLocks noGrp="1"/>
          </p:cNvSpPr>
          <p:nvPr>
            <p:ph type="subTitle" idx="1"/>
          </p:nvPr>
        </p:nvSpPr>
        <p:spPr>
          <a:xfrm>
            <a:off x="937700" y="3431055"/>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2"/>
          <p:cNvSpPr txBox="1">
            <a:spLocks noGrp="1"/>
          </p:cNvSpPr>
          <p:nvPr>
            <p:ph type="subTitle" idx="2"/>
          </p:nvPr>
        </p:nvSpPr>
        <p:spPr>
          <a:xfrm>
            <a:off x="3484422" y="3431055"/>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22"/>
          <p:cNvSpPr txBox="1">
            <a:spLocks noGrp="1"/>
          </p:cNvSpPr>
          <p:nvPr>
            <p:ph type="subTitle" idx="3"/>
          </p:nvPr>
        </p:nvSpPr>
        <p:spPr>
          <a:xfrm>
            <a:off x="6031150" y="3431055"/>
            <a:ext cx="21753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2" name="Google Shape;152;p22"/>
          <p:cNvSpPr txBox="1">
            <a:spLocks noGrp="1"/>
          </p:cNvSpPr>
          <p:nvPr>
            <p:ph type="subTitle" idx="4"/>
          </p:nvPr>
        </p:nvSpPr>
        <p:spPr>
          <a:xfrm>
            <a:off x="937700" y="3065289"/>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3" name="Google Shape;153;p22"/>
          <p:cNvSpPr txBox="1">
            <a:spLocks noGrp="1"/>
          </p:cNvSpPr>
          <p:nvPr>
            <p:ph type="subTitle" idx="5"/>
          </p:nvPr>
        </p:nvSpPr>
        <p:spPr>
          <a:xfrm>
            <a:off x="3484422" y="3065289"/>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4" name="Google Shape;154;p22"/>
          <p:cNvSpPr txBox="1">
            <a:spLocks noGrp="1"/>
          </p:cNvSpPr>
          <p:nvPr>
            <p:ph type="subTitle" idx="6"/>
          </p:nvPr>
        </p:nvSpPr>
        <p:spPr>
          <a:xfrm>
            <a:off x="6031150" y="3065289"/>
            <a:ext cx="21753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167840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18251916"/>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6" name="Google Shape;176;p24"/>
          <p:cNvSpPr txBox="1">
            <a:spLocks noGrp="1"/>
          </p:cNvSpPr>
          <p:nvPr>
            <p:ph type="subTitle" idx="1"/>
          </p:nvPr>
        </p:nvSpPr>
        <p:spPr>
          <a:xfrm>
            <a:off x="1101175"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4"/>
          <p:cNvSpPr txBox="1">
            <a:spLocks noGrp="1"/>
          </p:cNvSpPr>
          <p:nvPr>
            <p:ph type="subTitle" idx="2"/>
          </p:nvPr>
        </p:nvSpPr>
        <p:spPr>
          <a:xfrm>
            <a:off x="3578947"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4"/>
          <p:cNvSpPr txBox="1">
            <a:spLocks noGrp="1"/>
          </p:cNvSpPr>
          <p:nvPr>
            <p:ph type="subTitle" idx="3"/>
          </p:nvPr>
        </p:nvSpPr>
        <p:spPr>
          <a:xfrm>
            <a:off x="1101175"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9" name="Google Shape;179;p24"/>
          <p:cNvSpPr txBox="1">
            <a:spLocks noGrp="1"/>
          </p:cNvSpPr>
          <p:nvPr>
            <p:ph type="subTitle" idx="4"/>
          </p:nvPr>
        </p:nvSpPr>
        <p:spPr>
          <a:xfrm>
            <a:off x="3578947"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0" name="Google Shape;180;p24"/>
          <p:cNvSpPr txBox="1">
            <a:spLocks noGrp="1"/>
          </p:cNvSpPr>
          <p:nvPr>
            <p:ph type="subTitle" idx="5"/>
          </p:nvPr>
        </p:nvSpPr>
        <p:spPr>
          <a:xfrm>
            <a:off x="6056725" y="20695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4"/>
          <p:cNvSpPr txBox="1">
            <a:spLocks noGrp="1"/>
          </p:cNvSpPr>
          <p:nvPr>
            <p:ph type="subTitle" idx="6"/>
          </p:nvPr>
        </p:nvSpPr>
        <p:spPr>
          <a:xfrm>
            <a:off x="6056725" y="3807725"/>
            <a:ext cx="1986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2" name="Google Shape;182;p24"/>
          <p:cNvSpPr txBox="1">
            <a:spLocks noGrp="1"/>
          </p:cNvSpPr>
          <p:nvPr>
            <p:ph type="subTitle" idx="7"/>
          </p:nvPr>
        </p:nvSpPr>
        <p:spPr>
          <a:xfrm>
            <a:off x="1101175"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24"/>
          <p:cNvSpPr txBox="1">
            <a:spLocks noGrp="1"/>
          </p:cNvSpPr>
          <p:nvPr>
            <p:ph type="subTitle" idx="8"/>
          </p:nvPr>
        </p:nvSpPr>
        <p:spPr>
          <a:xfrm>
            <a:off x="3578947"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24"/>
          <p:cNvSpPr txBox="1">
            <a:spLocks noGrp="1"/>
          </p:cNvSpPr>
          <p:nvPr>
            <p:ph type="subTitle" idx="9"/>
          </p:nvPr>
        </p:nvSpPr>
        <p:spPr>
          <a:xfrm>
            <a:off x="1101175"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 name="Google Shape;185;p24"/>
          <p:cNvSpPr txBox="1">
            <a:spLocks noGrp="1"/>
          </p:cNvSpPr>
          <p:nvPr>
            <p:ph type="subTitle" idx="13"/>
          </p:nvPr>
        </p:nvSpPr>
        <p:spPr>
          <a:xfrm>
            <a:off x="3578947"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6" name="Google Shape;186;p24"/>
          <p:cNvSpPr txBox="1">
            <a:spLocks noGrp="1"/>
          </p:cNvSpPr>
          <p:nvPr>
            <p:ph type="subTitle" idx="14"/>
          </p:nvPr>
        </p:nvSpPr>
        <p:spPr>
          <a:xfrm>
            <a:off x="6056725" y="1819400"/>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7" name="Google Shape;187;p24"/>
          <p:cNvSpPr txBox="1">
            <a:spLocks noGrp="1"/>
          </p:cNvSpPr>
          <p:nvPr>
            <p:ph type="subTitle" idx="15"/>
          </p:nvPr>
        </p:nvSpPr>
        <p:spPr>
          <a:xfrm>
            <a:off x="6056725" y="3557625"/>
            <a:ext cx="1986000" cy="40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a:latin typeface="Space Grotesk Medium"/>
                <a:ea typeface="Space Grotesk Medium"/>
                <a:cs typeface="Space Grotesk Medium"/>
                <a:sym typeface="Space Grotesk Medium"/>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19065971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190"/>
        <p:cNvGrpSpPr/>
        <p:nvPr/>
      </p:nvGrpSpPr>
      <p:grpSpPr>
        <a:xfrm>
          <a:off x="0" y="0"/>
          <a:ext cx="0" cy="0"/>
          <a:chOff x="0" y="0"/>
          <a:chExt cx="0" cy="0"/>
        </a:xfrm>
      </p:grpSpPr>
      <p:sp>
        <p:nvSpPr>
          <p:cNvPr id="191" name="Google Shape;191;p25"/>
          <p:cNvSpPr txBox="1">
            <a:spLocks noGrp="1"/>
          </p:cNvSpPr>
          <p:nvPr>
            <p:ph type="title" hasCustomPrompt="1"/>
          </p:nvPr>
        </p:nvSpPr>
        <p:spPr>
          <a:xfrm>
            <a:off x="2223600"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2" name="Google Shape;192;p25"/>
          <p:cNvSpPr txBox="1">
            <a:spLocks noGrp="1"/>
          </p:cNvSpPr>
          <p:nvPr>
            <p:ph type="subTitle" idx="1"/>
          </p:nvPr>
        </p:nvSpPr>
        <p:spPr>
          <a:xfrm>
            <a:off x="2223600" y="1287550"/>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3" name="Google Shape;193;p25"/>
          <p:cNvSpPr txBox="1">
            <a:spLocks noGrp="1"/>
          </p:cNvSpPr>
          <p:nvPr>
            <p:ph type="title" idx="2" hasCustomPrompt="1"/>
          </p:nvPr>
        </p:nvSpPr>
        <p:spPr>
          <a:xfrm>
            <a:off x="2223600" y="1967931"/>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4" name="Google Shape;194;p25"/>
          <p:cNvSpPr txBox="1">
            <a:spLocks noGrp="1"/>
          </p:cNvSpPr>
          <p:nvPr>
            <p:ph type="subTitle" idx="3"/>
          </p:nvPr>
        </p:nvSpPr>
        <p:spPr>
          <a:xfrm>
            <a:off x="2223600" y="2586246"/>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95" name="Google Shape;195;p25"/>
          <p:cNvSpPr txBox="1">
            <a:spLocks noGrp="1"/>
          </p:cNvSpPr>
          <p:nvPr>
            <p:ph type="title" idx="4" hasCustomPrompt="1"/>
          </p:nvPr>
        </p:nvSpPr>
        <p:spPr>
          <a:xfrm>
            <a:off x="2223600" y="3265638"/>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6" name="Google Shape;196;p25"/>
          <p:cNvSpPr txBox="1">
            <a:spLocks noGrp="1"/>
          </p:cNvSpPr>
          <p:nvPr>
            <p:ph type="subTitle" idx="5"/>
          </p:nvPr>
        </p:nvSpPr>
        <p:spPr>
          <a:xfrm>
            <a:off x="2223600" y="3884942"/>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extLst>
      <p:ext uri="{BB962C8B-B14F-4D97-AF65-F5344CB8AC3E}">
        <p14:creationId xmlns:p14="http://schemas.microsoft.com/office/powerpoint/2010/main" val="405023095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1133425" y="1307100"/>
            <a:ext cx="68772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42281261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3" name="Google Shape;203;p26"/>
          <p:cNvSpPr txBox="1">
            <a:spLocks noGrp="1"/>
          </p:cNvSpPr>
          <p:nvPr>
            <p:ph type="subTitle" idx="1"/>
          </p:nvPr>
        </p:nvSpPr>
        <p:spPr>
          <a:xfrm>
            <a:off x="2347900" y="1798930"/>
            <a:ext cx="4448100" cy="110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2716753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9818" y="880181"/>
            <a:ext cx="7475220" cy="2194560"/>
          </a:xfrm>
        </p:spPr>
        <p:txBody>
          <a:bodyPr anchor="b">
            <a:noAutofit/>
          </a:bodyPr>
          <a:lstStyle>
            <a:lvl1pPr algn="ctr">
              <a:lnSpc>
                <a:spcPct val="85000"/>
              </a:lnSpc>
              <a:defRPr sz="54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282446" y="3115890"/>
            <a:ext cx="6576822" cy="1022855"/>
          </a:xfrm>
        </p:spPr>
        <p:txBody>
          <a:bodyPr anchor="t">
            <a:normAutofit/>
          </a:bodyPr>
          <a:lstStyle>
            <a:lvl1pPr marL="0" indent="0" algn="ctr">
              <a:buNone/>
              <a:defRPr sz="165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7" name="Straight Connector 6"/>
          <p:cNvCxnSpPr/>
          <p:nvPr/>
        </p:nvCxnSpPr>
        <p:spPr>
          <a:xfrm>
            <a:off x="1485900" y="3015306"/>
            <a:ext cx="61722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72939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7250" y="1543049"/>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00709" y="1543050"/>
            <a:ext cx="3566160" cy="30175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619686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857250" y="1501133"/>
            <a:ext cx="3566160" cy="58293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57250" y="204111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01880" y="1499274"/>
            <a:ext cx="3566160" cy="58293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01880" y="2039492"/>
            <a:ext cx="3566160" cy="25374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5401434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4309443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825090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endParaRPr lang="en-US" dirty="0"/>
          </a:p>
        </p:txBody>
      </p:sp>
      <p:sp>
        <p:nvSpPr>
          <p:cNvPr id="3" name="Content Placeholder 2"/>
          <p:cNvSpPr>
            <a:spLocks noGrp="1"/>
          </p:cNvSpPr>
          <p:nvPr>
            <p:ph idx="1"/>
          </p:nvPr>
        </p:nvSpPr>
        <p:spPr>
          <a:xfrm>
            <a:off x="4389119" y="822960"/>
            <a:ext cx="3909060" cy="349758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7250" y="2125980"/>
            <a:ext cx="2948940" cy="226314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706771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822960"/>
            <a:ext cx="2948940" cy="1303020"/>
          </a:xfrm>
        </p:spPr>
        <p:txBody>
          <a:bodyPr anchor="b">
            <a:noAutofit/>
          </a:bodyPr>
          <a:lstStyle>
            <a:lvl1pPr>
              <a:lnSpc>
                <a:spcPct val="90000"/>
              </a:lnSpc>
              <a:defRPr sz="3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59936" y="802385"/>
            <a:ext cx="4574286" cy="3600450"/>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7250" y="2125980"/>
            <a:ext cx="2948940" cy="2160270"/>
          </a:xfrm>
        </p:spPr>
        <p:txBody>
          <a:bodyPr>
            <a:normAutofit/>
          </a:bodyPr>
          <a:lstStyle>
            <a:lvl1pPr marL="0" indent="0">
              <a:lnSpc>
                <a:spcPct val="100000"/>
              </a:lnSpc>
              <a:spcBef>
                <a:spcPts val="75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smtClean="0"/>
              <a:t>6/12/2023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2738185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173355" y="182881"/>
            <a:ext cx="8793480" cy="4783454"/>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457200"/>
            <a:ext cx="7406640" cy="10172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57251" y="1543050"/>
            <a:ext cx="7404653" cy="30289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7247" y="4667871"/>
            <a:ext cx="1746806" cy="273844"/>
          </a:xfrm>
          <a:prstGeom prst="rect">
            <a:avLst/>
          </a:prstGeom>
        </p:spPr>
        <p:txBody>
          <a:bodyPr vert="horz" lIns="91440" tIns="45720" rIns="91440" bIns="45720" rtlCol="0" anchor="ctr"/>
          <a:lstStyle>
            <a:lvl1pPr algn="l">
              <a:defRPr sz="900">
                <a:solidFill>
                  <a:schemeClr val="accent1"/>
                </a:solidFill>
              </a:defRPr>
            </a:lvl1pPr>
          </a:lstStyle>
          <a:p>
            <a:fld id="{96DFF08F-DC6B-4601-B491-B0F83F6DD2DA}" type="datetimeFigureOut">
              <a:rPr lang="en-US" smtClean="0"/>
              <a:pPr/>
              <a:t>6/12/2023</a:t>
            </a:fld>
            <a:endParaRPr lang="en-US" dirty="0"/>
          </a:p>
        </p:txBody>
      </p:sp>
      <p:sp>
        <p:nvSpPr>
          <p:cNvPr id="5" name="Footer Placeholder 4"/>
          <p:cNvSpPr>
            <a:spLocks noGrp="1"/>
          </p:cNvSpPr>
          <p:nvPr>
            <p:ph type="ftr" sz="quarter" idx="3"/>
          </p:nvPr>
        </p:nvSpPr>
        <p:spPr>
          <a:xfrm>
            <a:off x="2961861" y="4667871"/>
            <a:ext cx="3538331" cy="273844"/>
          </a:xfrm>
          <a:prstGeom prst="rect">
            <a:avLst/>
          </a:prstGeom>
        </p:spPr>
        <p:txBody>
          <a:bodyPr vert="horz" lIns="91440" tIns="45720" rIns="91440" bIns="45720" rtlCol="0" anchor="ctr"/>
          <a:lstStyle>
            <a:lvl1pPr algn="ctr">
              <a:defRPr sz="900">
                <a:solidFill>
                  <a:schemeClr val="accent1"/>
                </a:solidFill>
              </a:defRPr>
            </a:lvl1pPr>
          </a:lstStyle>
          <a:p>
            <a:endParaRPr lang="en-US" dirty="0"/>
          </a:p>
        </p:txBody>
      </p:sp>
      <p:sp>
        <p:nvSpPr>
          <p:cNvPr id="6" name="Slide Number Placeholder 5"/>
          <p:cNvSpPr>
            <a:spLocks noGrp="1"/>
          </p:cNvSpPr>
          <p:nvPr>
            <p:ph type="sldNum" sz="quarter" idx="4"/>
          </p:nvPr>
        </p:nvSpPr>
        <p:spPr>
          <a:xfrm>
            <a:off x="6997148" y="4667871"/>
            <a:ext cx="1279663" cy="273844"/>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5292511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4" r:id="rId20"/>
    <p:sldLayoutId id="2147483725" r:id="rId21"/>
    <p:sldLayoutId id="2147483726" r:id="rId22"/>
    <p:sldLayoutId id="2147483727" r:id="rId23"/>
  </p:sldLayoutIdLst>
  <p:hf sldNum="0" hdr="0" ftr="0" dt="0"/>
  <p:txStyles>
    <p:titleStyle>
      <a:lvl1pPr algn="l" defTabSz="685800" rtl="0" eaLnBrk="1" latinLnBrk="0" hangingPunct="1">
        <a:lnSpc>
          <a:spcPct val="90000"/>
        </a:lnSpc>
        <a:spcBef>
          <a:spcPct val="0"/>
        </a:spcBef>
        <a:buNone/>
        <a:defRPr sz="33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50"/>
        </a:spcBef>
        <a:buClr>
          <a:schemeClr val="accent1"/>
        </a:buClr>
        <a:buSzPct val="80000"/>
        <a:buFont typeface="Corbel" pitchFamily="34" charset="0"/>
        <a:buChar char="•"/>
        <a:defRPr sz="165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5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35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4pPr>
      <a:lvl5pPr marL="96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5pPr>
      <a:lvl6pPr marL="12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6pPr>
      <a:lvl7pPr marL="142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7pPr>
      <a:lvl8pPr marL="165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8pPr>
      <a:lvl9pPr marL="187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20.emf"/></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16.xml"/><Relationship Id="rId5" Type="http://schemas.openxmlformats.org/officeDocument/2006/relationships/image" Target="../media/image27.png"/><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slideLayout" Target="../slideLayouts/slideLayout16.xml"/><Relationship Id="rId1" Type="http://schemas.openxmlformats.org/officeDocument/2006/relationships/vmlDrawing" Target="../drawings/vmlDrawing2.vml"/><Relationship Id="rId5" Type="http://schemas.openxmlformats.org/officeDocument/2006/relationships/image" Target="../media/image28.emf"/><Relationship Id="rId4" Type="http://schemas.openxmlformats.org/officeDocument/2006/relationships/package" Target="../embeddings/package1.package"/></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7.xml"/><Relationship Id="rId1" Type="http://schemas.openxmlformats.org/officeDocument/2006/relationships/vmlDrawing" Target="../drawings/vmlDrawing3.v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7.xml"/><Relationship Id="rId1" Type="http://schemas.openxmlformats.org/officeDocument/2006/relationships/vmlDrawing" Target="../drawings/vmlDrawing4.vml"/><Relationship Id="rId4" Type="http://schemas.openxmlformats.org/officeDocument/2006/relationships/image" Target="../media/image32.emf"/></Relationships>
</file>

<file path=ppt/slides/_rels/slide3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3" Type="http://schemas.openxmlformats.org/officeDocument/2006/relationships/hyperlink" Target="https://youtu.be/oXlwWbU8l2o" TargetMode="External"/><Relationship Id="rId7" Type="http://schemas.openxmlformats.org/officeDocument/2006/relationships/hyperlink" Target="https://stackoverflow.com/questions/41402137/opencv-splitting-contours" TargetMode="External"/><Relationship Id="rId2" Type="http://schemas.openxmlformats.org/officeDocument/2006/relationships/notesSlide" Target="../notesSlides/notesSlide18.xml"/><Relationship Id="rId1" Type="http://schemas.openxmlformats.org/officeDocument/2006/relationships/slideLayout" Target="../slideLayouts/slideLayout22.xml"/><Relationship Id="rId6" Type="http://schemas.openxmlformats.org/officeDocument/2006/relationships/hyperlink" Target="https://docs.opencv.org/4.x/da/d5c/tutorial_canny_detector.html" TargetMode="External"/><Relationship Id="rId5" Type="http://schemas.openxmlformats.org/officeDocument/2006/relationships/hyperlink" Target="https://docs.opencv.org/4.x/d4/d73/tutorial_py_contours_begin.html" TargetMode="External"/><Relationship Id="rId4" Type="http://schemas.openxmlformats.org/officeDocument/2006/relationships/hyperlink" Target="https://theailearner.com/2020/11/06/perspective-transformatio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5.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2"/>
          <p:cNvSpPr txBox="1">
            <a:spLocks noGrp="1"/>
          </p:cNvSpPr>
          <p:nvPr>
            <p:ph type="ctrTitle"/>
          </p:nvPr>
        </p:nvSpPr>
        <p:spPr>
          <a:xfrm>
            <a:off x="613564" y="262678"/>
            <a:ext cx="7906322" cy="2224200"/>
          </a:xfrm>
          <a:prstGeom prst="rect">
            <a:avLst/>
          </a:prstGeom>
        </p:spPr>
        <p:txBody>
          <a:bodyPr spcFirstLastPara="1" wrap="square" lIns="91425" tIns="91425" rIns="91425" bIns="91425" anchor="t" anchorCtr="0">
            <a:noAutofit/>
          </a:bodyPr>
          <a:lstStyle/>
          <a:p>
            <a:pPr lvl="0"/>
            <a:r>
              <a:rPr lang="en" dirty="0">
                <a:latin typeface="+mj-lt"/>
              </a:rPr>
              <a:t>Automated</a:t>
            </a:r>
            <a:br>
              <a:rPr lang="en" dirty="0">
                <a:latin typeface="+mj-lt"/>
              </a:rPr>
            </a:br>
            <a:r>
              <a:rPr lang="en" dirty="0">
                <a:solidFill>
                  <a:schemeClr val="dk2"/>
                </a:solidFill>
              </a:rPr>
              <a:t>Dimension </a:t>
            </a:r>
            <a:r>
              <a:rPr lang="en" dirty="0">
                <a:solidFill>
                  <a:schemeClr val="dk2"/>
                </a:solidFill>
                <a:latin typeface="+mj-lt"/>
              </a:rPr>
              <a:t>Measuring</a:t>
            </a:r>
            <a:endParaRPr dirty="0">
              <a:solidFill>
                <a:schemeClr val="dk2"/>
              </a:solidFill>
              <a:latin typeface="+mj-lt"/>
            </a:endParaRPr>
          </a:p>
        </p:txBody>
      </p:sp>
      <p:sp>
        <p:nvSpPr>
          <p:cNvPr id="233" name="Google Shape;233;p32"/>
          <p:cNvSpPr txBox="1">
            <a:spLocks noGrp="1"/>
          </p:cNvSpPr>
          <p:nvPr>
            <p:ph type="subTitle" idx="1"/>
          </p:nvPr>
        </p:nvSpPr>
        <p:spPr>
          <a:xfrm>
            <a:off x="2530305" y="2889180"/>
            <a:ext cx="3841565" cy="176410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latin typeface="+mj-lt"/>
              </a:rPr>
              <a:t>Submitted By:</a:t>
            </a:r>
          </a:p>
          <a:p>
            <a:pPr marL="0" lvl="0" indent="0" algn="ctr" rtl="0">
              <a:spcBef>
                <a:spcPts val="0"/>
              </a:spcBef>
              <a:spcAft>
                <a:spcPts val="0"/>
              </a:spcAft>
              <a:buNone/>
            </a:pPr>
            <a:endParaRPr lang="en-US" dirty="0">
              <a:latin typeface="+mj-lt"/>
            </a:endParaRPr>
          </a:p>
          <a:p>
            <a:pPr marL="0" lvl="0" indent="0" algn="ctr" rtl="0">
              <a:spcBef>
                <a:spcPts val="0"/>
              </a:spcBef>
              <a:spcAft>
                <a:spcPts val="0"/>
              </a:spcAft>
              <a:buNone/>
            </a:pPr>
            <a:r>
              <a:rPr lang="en-US" dirty="0">
                <a:latin typeface="+mj-lt"/>
              </a:rPr>
              <a:t>Ali </a:t>
            </a:r>
            <a:r>
              <a:rPr lang="en-US" dirty="0" err="1">
                <a:latin typeface="+mj-lt"/>
              </a:rPr>
              <a:t>Dbouk</a:t>
            </a:r>
            <a:endParaRPr lang="en-US" dirty="0">
              <a:latin typeface="+mj-lt"/>
            </a:endParaRPr>
          </a:p>
          <a:p>
            <a:pPr marL="0" lvl="0" indent="0" algn="ctr" rtl="0">
              <a:spcBef>
                <a:spcPts val="0"/>
              </a:spcBef>
              <a:spcAft>
                <a:spcPts val="0"/>
              </a:spcAft>
              <a:buNone/>
            </a:pPr>
            <a:r>
              <a:rPr lang="en-US" dirty="0">
                <a:latin typeface="+mj-lt"/>
              </a:rPr>
              <a:t>Mohammad Mahdi </a:t>
            </a:r>
            <a:r>
              <a:rPr lang="en-US" dirty="0" err="1">
                <a:latin typeface="+mj-lt"/>
              </a:rPr>
              <a:t>Kassem</a:t>
            </a:r>
            <a:endParaRPr lang="en-US" dirty="0">
              <a:latin typeface="+mj-lt"/>
            </a:endParaRPr>
          </a:p>
          <a:p>
            <a:pPr marL="0" lvl="0" indent="0" algn="ctr" rtl="0">
              <a:spcBef>
                <a:spcPts val="0"/>
              </a:spcBef>
              <a:spcAft>
                <a:spcPts val="0"/>
              </a:spcAft>
              <a:buNone/>
            </a:pPr>
            <a:r>
              <a:rPr lang="en-US" dirty="0">
                <a:latin typeface="+mj-lt"/>
              </a:rPr>
              <a:t>Mostafa </a:t>
            </a:r>
            <a:r>
              <a:rPr lang="en-US" dirty="0" err="1">
                <a:latin typeface="+mj-lt"/>
              </a:rPr>
              <a:t>Kabalan</a:t>
            </a:r>
            <a:endParaRPr lang="en-US" dirty="0">
              <a:latin typeface="+mj-lt"/>
            </a:endParaRPr>
          </a:p>
          <a:p>
            <a:pPr marL="0" lvl="0" indent="0" algn="ctr" rtl="0">
              <a:spcBef>
                <a:spcPts val="0"/>
              </a:spcBef>
              <a:spcAft>
                <a:spcPts val="0"/>
              </a:spcAft>
              <a:buNone/>
            </a:pPr>
            <a:r>
              <a:rPr lang="en-US" dirty="0">
                <a:latin typeface="+mj-lt"/>
              </a:rPr>
              <a:t>Ali Saleh</a:t>
            </a:r>
          </a:p>
          <a:p>
            <a:pPr marL="0" lvl="0" indent="0" algn="ctr" rtl="0">
              <a:spcBef>
                <a:spcPts val="0"/>
              </a:spcBef>
              <a:spcAft>
                <a:spcPts val="0"/>
              </a:spcAft>
              <a:buNone/>
            </a:pPr>
            <a:endParaRPr dirty="0">
              <a:latin typeface="+mj-lt"/>
            </a:endParaRPr>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7570561" y="3336299"/>
            <a:ext cx="949325" cy="131699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CE5AF-349D-A66B-514D-13333B52FE2D}"/>
              </a:ext>
            </a:extLst>
          </p:cNvPr>
          <p:cNvSpPr>
            <a:spLocks noGrp="1"/>
          </p:cNvSpPr>
          <p:nvPr>
            <p:ph type="title"/>
          </p:nvPr>
        </p:nvSpPr>
        <p:spPr>
          <a:xfrm>
            <a:off x="3705296" y="1260604"/>
            <a:ext cx="1733406" cy="728214"/>
          </a:xfrm>
        </p:spPr>
        <p:txBody>
          <a:bodyPr>
            <a:normAutofit fontScale="90000"/>
          </a:bodyPr>
          <a:lstStyle/>
          <a:p>
            <a:pPr algn="ctr"/>
            <a:r>
              <a:rPr lang="en-US" dirty="0"/>
              <a:t>Get </a:t>
            </a:r>
            <a:br>
              <a:rPr lang="en-US" dirty="0"/>
            </a:br>
            <a:r>
              <a:rPr lang="en-US" dirty="0"/>
              <a:t>Contours</a:t>
            </a:r>
            <a:br>
              <a:rPr lang="en-US" dirty="0"/>
            </a:br>
            <a:endParaRPr lang="en-US" dirty="0"/>
          </a:p>
        </p:txBody>
      </p:sp>
      <p:pic>
        <p:nvPicPr>
          <p:cNvPr id="3" name="Picture 2">
            <a:extLst>
              <a:ext uri="{FF2B5EF4-FFF2-40B4-BE49-F238E27FC236}">
                <a16:creationId xmlns:a16="http://schemas.microsoft.com/office/drawing/2014/main" id="{4AB24ECA-545D-4B14-0798-AB755BFC2E9B}"/>
              </a:ext>
            </a:extLst>
          </p:cNvPr>
          <p:cNvPicPr>
            <a:picLocks noChangeAspect="1"/>
          </p:cNvPicPr>
          <p:nvPr/>
        </p:nvPicPr>
        <p:blipFill rotWithShape="1">
          <a:blip r:embed="rId2"/>
          <a:srcRect l="13003" t="26931" r="14988" b="15808"/>
          <a:stretch/>
        </p:blipFill>
        <p:spPr>
          <a:xfrm>
            <a:off x="2571342" y="1988818"/>
            <a:ext cx="4001315" cy="1781843"/>
          </a:xfrm>
          <a:prstGeom prst="rect">
            <a:avLst/>
          </a:prstGeom>
        </p:spPr>
      </p:pic>
    </p:spTree>
    <p:extLst>
      <p:ext uri="{BB962C8B-B14F-4D97-AF65-F5344CB8AC3E}">
        <p14:creationId xmlns:p14="http://schemas.microsoft.com/office/powerpoint/2010/main" val="3428641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720000" y="510339"/>
            <a:ext cx="7704000" cy="572700"/>
          </a:xfrm>
        </p:spPr>
        <p:txBody>
          <a:bodyPr/>
          <a:lstStyle/>
          <a:p>
            <a:pPr lvl="0" algn="l"/>
            <a:r>
              <a:rPr lang="en-US" sz="2000" b="1" dirty="0"/>
              <a:t>Get Contours function</a:t>
            </a:r>
            <a:endParaRPr lang="en-US" sz="2000" dirty="0"/>
          </a:p>
        </p:txBody>
      </p:sp>
      <p:sp>
        <p:nvSpPr>
          <p:cNvPr id="8" name="Text Placeholder 7"/>
          <p:cNvSpPr>
            <a:spLocks noGrp="1"/>
          </p:cNvSpPr>
          <p:nvPr>
            <p:ph type="body" idx="1"/>
          </p:nvPr>
        </p:nvSpPr>
        <p:spPr>
          <a:xfrm>
            <a:off x="720000" y="1215751"/>
            <a:ext cx="4790254" cy="1972721"/>
          </a:xfrm>
        </p:spPr>
        <p:txBody>
          <a:bodyPr/>
          <a:lstStyle/>
          <a:p>
            <a:pPr marL="152400" indent="0">
              <a:buNone/>
            </a:pPr>
            <a:r>
              <a:rPr lang="en-US" sz="1800" b="1" dirty="0"/>
              <a:t>Function Definition:</a:t>
            </a:r>
          </a:p>
          <a:p>
            <a:pPr marL="152400" lvl="0" indent="0">
              <a:buNone/>
            </a:pPr>
            <a:endParaRPr lang="en-US" sz="1800" dirty="0">
              <a:solidFill>
                <a:schemeClr val="bg1">
                  <a:lumMod val="25000"/>
                </a:schemeClr>
              </a:solidFill>
            </a:endParaRPr>
          </a:p>
          <a:p>
            <a:pPr lvl="0"/>
            <a:r>
              <a:rPr lang="en-US" sz="1800" dirty="0">
                <a:solidFill>
                  <a:schemeClr val="bg1">
                    <a:lumMod val="25000"/>
                  </a:schemeClr>
                </a:solidFill>
              </a:rPr>
              <a:t>The </a:t>
            </a:r>
            <a:r>
              <a:rPr lang="en-US" sz="1800" dirty="0">
                <a:solidFill>
                  <a:srgbClr val="0070C0"/>
                </a:solidFill>
              </a:rPr>
              <a:t>Get Contours </a:t>
            </a:r>
            <a:r>
              <a:rPr lang="en-US" sz="1800" dirty="0">
                <a:solidFill>
                  <a:schemeClr val="bg1">
                    <a:lumMod val="25000"/>
                  </a:schemeClr>
                </a:solidFill>
              </a:rPr>
              <a:t>function takes an image as input.</a:t>
            </a:r>
          </a:p>
          <a:p>
            <a:pPr lvl="0"/>
            <a:r>
              <a:rPr lang="en-US" sz="1800" dirty="0">
                <a:solidFill>
                  <a:schemeClr val="bg1">
                    <a:lumMod val="25000"/>
                  </a:schemeClr>
                </a:solidFill>
              </a:rPr>
              <a:t>And returns a list[] of final contours.</a:t>
            </a:r>
          </a:p>
        </p:txBody>
      </p:sp>
      <p:sp>
        <p:nvSpPr>
          <p:cNvPr id="3" name="TextBox 2">
            <a:extLst>
              <a:ext uri="{FF2B5EF4-FFF2-40B4-BE49-F238E27FC236}">
                <a16:creationId xmlns:a16="http://schemas.microsoft.com/office/drawing/2014/main" id="{35CA7326-EF8A-C82C-342F-DBA068FF92EE}"/>
              </a:ext>
            </a:extLst>
          </p:cNvPr>
          <p:cNvSpPr txBox="1"/>
          <p:nvPr/>
        </p:nvSpPr>
        <p:spPr>
          <a:xfrm>
            <a:off x="1009816" y="3188472"/>
            <a:ext cx="3196424" cy="923330"/>
          </a:xfrm>
          <a:prstGeom prst="rect">
            <a:avLst/>
          </a:prstGeom>
          <a:noFill/>
        </p:spPr>
        <p:txBody>
          <a:bodyPr wrap="square">
            <a:spAutoFit/>
          </a:bodyPr>
          <a:lstStyle/>
          <a:p>
            <a:r>
              <a:rPr lang="en-US" sz="1800" dirty="0">
                <a:solidFill>
                  <a:schemeClr val="tx2">
                    <a:lumMod val="60000"/>
                    <a:lumOff val="40000"/>
                  </a:schemeClr>
                </a:solidFill>
              </a:rPr>
              <a:t>To achieve that we must pass through several steps and algorithms</a:t>
            </a:r>
            <a:endParaRPr lang="en-US" dirty="0">
              <a:solidFill>
                <a:schemeClr val="tx2">
                  <a:lumMod val="60000"/>
                  <a:lumOff val="40000"/>
                </a:schemeClr>
              </a:solidFill>
            </a:endParaRPr>
          </a:p>
        </p:txBody>
      </p:sp>
    </p:spTree>
    <p:extLst>
      <p:ext uri="{BB962C8B-B14F-4D97-AF65-F5344CB8AC3E}">
        <p14:creationId xmlns:p14="http://schemas.microsoft.com/office/powerpoint/2010/main" val="3987275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876D5-21A6-795A-C9D7-C0DFA3DBD9E4}"/>
              </a:ext>
            </a:extLst>
          </p:cNvPr>
          <p:cNvSpPr>
            <a:spLocks noGrp="1"/>
          </p:cNvSpPr>
          <p:nvPr>
            <p:ph type="title"/>
          </p:nvPr>
        </p:nvSpPr>
        <p:spPr>
          <a:xfrm>
            <a:off x="720000" y="309853"/>
            <a:ext cx="7704000" cy="572700"/>
          </a:xfrm>
        </p:spPr>
        <p:txBody>
          <a:bodyPr/>
          <a:lstStyle/>
          <a:p>
            <a:r>
              <a:rPr lang="en-US" dirty="0"/>
              <a:t>First image processing </a:t>
            </a:r>
          </a:p>
        </p:txBody>
      </p:sp>
      <p:pic>
        <p:nvPicPr>
          <p:cNvPr id="5" name="Picture 4">
            <a:extLst>
              <a:ext uri="{FF2B5EF4-FFF2-40B4-BE49-F238E27FC236}">
                <a16:creationId xmlns:a16="http://schemas.microsoft.com/office/drawing/2014/main" id="{4D6A39FD-9684-0603-AE5E-662D39CA2FBC}"/>
              </a:ext>
            </a:extLst>
          </p:cNvPr>
          <p:cNvPicPr>
            <a:picLocks noChangeAspect="1"/>
          </p:cNvPicPr>
          <p:nvPr/>
        </p:nvPicPr>
        <p:blipFill>
          <a:blip r:embed="rId2"/>
          <a:stretch>
            <a:fillRect/>
          </a:stretch>
        </p:blipFill>
        <p:spPr>
          <a:xfrm>
            <a:off x="871439" y="1017725"/>
            <a:ext cx="7552561" cy="3747887"/>
          </a:xfrm>
          <a:prstGeom prst="rect">
            <a:avLst/>
          </a:prstGeom>
        </p:spPr>
      </p:pic>
    </p:spTree>
    <p:extLst>
      <p:ext uri="{BB962C8B-B14F-4D97-AF65-F5344CB8AC3E}">
        <p14:creationId xmlns:p14="http://schemas.microsoft.com/office/powerpoint/2010/main" val="38051630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12B9F0-861D-6C9E-2DED-58927CE65C80}"/>
              </a:ext>
            </a:extLst>
          </p:cNvPr>
          <p:cNvPicPr>
            <a:picLocks noChangeAspect="1"/>
          </p:cNvPicPr>
          <p:nvPr/>
        </p:nvPicPr>
        <p:blipFill>
          <a:blip r:embed="rId2"/>
          <a:stretch>
            <a:fillRect/>
          </a:stretch>
        </p:blipFill>
        <p:spPr>
          <a:xfrm>
            <a:off x="139148" y="78270"/>
            <a:ext cx="8865704" cy="4986959"/>
          </a:xfrm>
          <a:prstGeom prst="rect">
            <a:avLst/>
          </a:prstGeom>
        </p:spPr>
      </p:pic>
      <p:sp>
        <p:nvSpPr>
          <p:cNvPr id="3" name="TextBox 2">
            <a:extLst>
              <a:ext uri="{FF2B5EF4-FFF2-40B4-BE49-F238E27FC236}">
                <a16:creationId xmlns:a16="http://schemas.microsoft.com/office/drawing/2014/main" id="{AD60219F-A047-0441-0598-78967FF67B1A}"/>
              </a:ext>
            </a:extLst>
          </p:cNvPr>
          <p:cNvSpPr txBox="1"/>
          <p:nvPr/>
        </p:nvSpPr>
        <p:spPr>
          <a:xfrm>
            <a:off x="2727702" y="4298773"/>
            <a:ext cx="3874576" cy="670440"/>
          </a:xfrm>
          <a:prstGeom prst="rect">
            <a:avLst/>
          </a:prstGeom>
          <a:noFill/>
        </p:spPr>
        <p:txBody>
          <a:bodyPr wrap="square">
            <a:spAutoFit/>
          </a:bodyPr>
          <a:lstStyle/>
          <a:p>
            <a:pPr marL="0" marR="0" algn="ctr">
              <a:lnSpc>
                <a:spcPct val="107000"/>
              </a:lnSpc>
              <a:spcBef>
                <a:spcPts val="0"/>
              </a:spcBef>
              <a:spcAft>
                <a:spcPts val="800"/>
              </a:spcAft>
            </a:pPr>
            <a:r>
              <a:rPr lang="en-US" sz="1800" b="1" dirty="0">
                <a:solidFill>
                  <a:schemeClr val="bg1"/>
                </a:solidFill>
                <a:effectLst/>
                <a:latin typeface="Times New Roman" panose="02020603050405020304" pitchFamily="18" charset="0"/>
                <a:ea typeface="Times New Roman" panose="02020603050405020304" pitchFamily="18" charset="0"/>
                <a:cs typeface="Arial" panose="020B0604020202020204" pitchFamily="34" charset="0"/>
              </a:rPr>
              <a:t>convoluting the blur matrix over the original picture result in blurring it</a:t>
            </a:r>
            <a:endParaRPr lang="en-US" sz="1400" dirty="0">
              <a:solidFill>
                <a:schemeClr val="bg1"/>
              </a:solidFill>
              <a:effectLst/>
              <a:latin typeface="Calibri" panose="020F0502020204030204" pitchFamily="34" charset="0"/>
              <a:ea typeface="Times New Roman" panose="02020603050405020304" pitchFamily="18" charset="0"/>
              <a:cs typeface="Arial" panose="020B0604020202020204" pitchFamily="34" charset="0"/>
            </a:endParaRPr>
          </a:p>
        </p:txBody>
      </p:sp>
    </p:spTree>
    <p:extLst>
      <p:ext uri="{BB962C8B-B14F-4D97-AF65-F5344CB8AC3E}">
        <p14:creationId xmlns:p14="http://schemas.microsoft.com/office/powerpoint/2010/main" val="142606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2CC5EF-7BFE-4564-8C1A-2F5075F25CE4}"/>
              </a:ext>
            </a:extLst>
          </p:cNvPr>
          <p:cNvPicPr>
            <a:picLocks noChangeAspect="1"/>
          </p:cNvPicPr>
          <p:nvPr/>
        </p:nvPicPr>
        <p:blipFill>
          <a:blip r:embed="rId2"/>
          <a:stretch>
            <a:fillRect/>
          </a:stretch>
        </p:blipFill>
        <p:spPr>
          <a:xfrm>
            <a:off x="135760" y="69850"/>
            <a:ext cx="8872479" cy="5003800"/>
          </a:xfrm>
          <a:prstGeom prst="rect">
            <a:avLst/>
          </a:prstGeom>
        </p:spPr>
      </p:pic>
    </p:spTree>
    <p:extLst>
      <p:ext uri="{BB962C8B-B14F-4D97-AF65-F5344CB8AC3E}">
        <p14:creationId xmlns:p14="http://schemas.microsoft.com/office/powerpoint/2010/main" val="1841221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25462-15E0-81C9-C845-3C931A532877}"/>
              </a:ext>
            </a:extLst>
          </p:cNvPr>
          <p:cNvSpPr>
            <a:spLocks noGrp="1"/>
          </p:cNvSpPr>
          <p:nvPr>
            <p:ph type="title"/>
          </p:nvPr>
        </p:nvSpPr>
        <p:spPr>
          <a:xfrm>
            <a:off x="720000" y="539524"/>
            <a:ext cx="7704000" cy="572700"/>
          </a:xfrm>
        </p:spPr>
        <p:txBody>
          <a:bodyPr/>
          <a:lstStyle/>
          <a:p>
            <a:pPr algn="l"/>
            <a:r>
              <a:rPr lang="en-US" sz="2800" dirty="0"/>
              <a:t>Gaussian Blur filter is used to filter out any noise.</a:t>
            </a:r>
          </a:p>
        </p:txBody>
      </p:sp>
      <p:sp>
        <p:nvSpPr>
          <p:cNvPr id="3" name="Text Placeholder 2">
            <a:extLst>
              <a:ext uri="{FF2B5EF4-FFF2-40B4-BE49-F238E27FC236}">
                <a16:creationId xmlns:a16="http://schemas.microsoft.com/office/drawing/2014/main" id="{847F2C36-70FE-B847-81A8-5BBCB409E4B3}"/>
              </a:ext>
            </a:extLst>
          </p:cNvPr>
          <p:cNvSpPr>
            <a:spLocks noGrp="1"/>
          </p:cNvSpPr>
          <p:nvPr>
            <p:ph type="body" idx="1"/>
          </p:nvPr>
        </p:nvSpPr>
        <p:spPr>
          <a:xfrm>
            <a:off x="2194292" y="3202207"/>
            <a:ext cx="1473598" cy="361958"/>
          </a:xfrm>
        </p:spPr>
        <p:txBody>
          <a:bodyPr/>
          <a:lstStyle/>
          <a:p>
            <a:pPr marL="152400" indent="0">
              <a:buNone/>
            </a:pPr>
            <a:r>
              <a:rPr lang="en-US" sz="1600" dirty="0"/>
              <a:t>Input image</a:t>
            </a:r>
          </a:p>
        </p:txBody>
      </p:sp>
      <p:pic>
        <p:nvPicPr>
          <p:cNvPr id="5" name="Picture 4">
            <a:extLst>
              <a:ext uri="{FF2B5EF4-FFF2-40B4-BE49-F238E27FC236}">
                <a16:creationId xmlns:a16="http://schemas.microsoft.com/office/drawing/2014/main" id="{86082ACC-8BBA-6726-6EDE-2078BC68A6EE}"/>
              </a:ext>
            </a:extLst>
          </p:cNvPr>
          <p:cNvPicPr>
            <a:picLocks noChangeAspect="1"/>
          </p:cNvPicPr>
          <p:nvPr/>
        </p:nvPicPr>
        <p:blipFill>
          <a:blip r:embed="rId2"/>
          <a:stretch>
            <a:fillRect/>
          </a:stretch>
        </p:blipFill>
        <p:spPr>
          <a:xfrm>
            <a:off x="1867089" y="1121312"/>
            <a:ext cx="5837902" cy="2051435"/>
          </a:xfrm>
          <a:prstGeom prst="rect">
            <a:avLst/>
          </a:prstGeom>
        </p:spPr>
      </p:pic>
      <p:sp>
        <p:nvSpPr>
          <p:cNvPr id="12" name="Rectangle 6">
            <a:extLst>
              <a:ext uri="{FF2B5EF4-FFF2-40B4-BE49-F238E27FC236}">
                <a16:creationId xmlns:a16="http://schemas.microsoft.com/office/drawing/2014/main" id="{F94C125A-85DE-56C0-B7BD-95B15195065B}"/>
              </a:ext>
            </a:extLst>
          </p:cNvPr>
          <p:cNvSpPr>
            <a:spLocks noChangeArrowheads="1"/>
          </p:cNvSpPr>
          <p:nvPr/>
        </p:nvSpPr>
        <p:spPr bwMode="auto">
          <a:xfrm>
            <a:off x="4259424" y="2895748"/>
            <a:ext cx="1473599"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2">
                    <a:lumMod val="60000"/>
                    <a:lumOff val="40000"/>
                  </a:schemeClr>
                </a:solidFill>
                <a:effectLst/>
                <a:latin typeface="Helvetica" panose="020B0604020202020204" pitchFamily="34" charset="0"/>
              </a:rPr>
              <a:t> Gaussian kernel of </a:t>
            </a:r>
            <a:r>
              <a:rPr kumimoji="0" lang="en-US" altLang="en-US" sz="1600" b="0" i="0" u="none" strike="noStrike" cap="none" normalizeH="0" baseline="0" dirty="0">
                <a:ln>
                  <a:noFill/>
                </a:ln>
                <a:solidFill>
                  <a:schemeClr val="tx2">
                    <a:lumMod val="60000"/>
                    <a:lumOff val="40000"/>
                  </a:schemeClr>
                </a:solidFill>
                <a:effectLst/>
                <a:latin typeface="MathJax_Math-italic"/>
              </a:rPr>
              <a:t>size</a:t>
            </a:r>
            <a:r>
              <a:rPr kumimoji="0" lang="en-US" altLang="en-US" sz="1600" b="0" i="0" u="none" strike="noStrike" cap="none" normalizeH="0" baseline="0" dirty="0">
                <a:ln>
                  <a:noFill/>
                </a:ln>
                <a:solidFill>
                  <a:schemeClr val="tx2">
                    <a:lumMod val="60000"/>
                    <a:lumOff val="40000"/>
                  </a:schemeClr>
                </a:solidFill>
                <a:effectLst/>
                <a:latin typeface="MathJax_Main"/>
              </a:rPr>
              <a:t>=3</a:t>
            </a:r>
            <a:endParaRPr kumimoji="0" lang="en-US" altLang="en-US" sz="3200" b="0" i="0" u="none" strike="noStrike" cap="none" normalizeH="0" baseline="0" dirty="0">
              <a:ln>
                <a:noFill/>
              </a:ln>
              <a:solidFill>
                <a:schemeClr val="tx2">
                  <a:lumMod val="60000"/>
                  <a:lumOff val="40000"/>
                </a:schemeClr>
              </a:solidFill>
              <a:effectLst/>
            </a:endParaRPr>
          </a:p>
        </p:txBody>
      </p:sp>
      <p:sp>
        <p:nvSpPr>
          <p:cNvPr id="13" name="Text Placeholder 2">
            <a:extLst>
              <a:ext uri="{FF2B5EF4-FFF2-40B4-BE49-F238E27FC236}">
                <a16:creationId xmlns:a16="http://schemas.microsoft.com/office/drawing/2014/main" id="{75BFBA49-419C-C0B3-3035-0DBF5D2D98F2}"/>
              </a:ext>
            </a:extLst>
          </p:cNvPr>
          <p:cNvSpPr txBox="1">
            <a:spLocks/>
          </p:cNvSpPr>
          <p:nvPr/>
        </p:nvSpPr>
        <p:spPr>
          <a:xfrm>
            <a:off x="6050159" y="3172747"/>
            <a:ext cx="2075736" cy="361958"/>
          </a:xfrm>
          <a:prstGeom prst="rect">
            <a:avLst/>
          </a:prstGeom>
        </p:spPr>
        <p:txBody>
          <a:bodyPr spcFirstLastPara="1" vert="horz" wrap="square" lIns="91425" tIns="91425" rIns="91425" bIns="91425" rtlCol="0" anchor="t" anchorCtr="0">
            <a:noAutofit/>
          </a:bodyPr>
          <a:lstStyle>
            <a:lvl1pPr marL="457200" lvl="0" indent="-304800" algn="l" defTabSz="685800" rtl="0" eaLnBrk="1" latinLnBrk="0" hangingPunct="1">
              <a:lnSpc>
                <a:spcPct val="100000"/>
              </a:lnSpc>
              <a:spcBef>
                <a:spcPts val="0"/>
              </a:spcBef>
              <a:spcAft>
                <a:spcPts val="0"/>
              </a:spcAft>
              <a:buClr>
                <a:srgbClr val="434343"/>
              </a:buClr>
              <a:buSzPts val="1200"/>
              <a:buFont typeface="Corbel" pitchFamily="34" charset="0"/>
              <a:buChar char="●"/>
              <a:defRPr sz="1250" kern="1200">
                <a:solidFill>
                  <a:srgbClr val="434343"/>
                </a:solidFill>
                <a:latin typeface="+mn-lt"/>
                <a:ea typeface="+mn-ea"/>
                <a:cs typeface="+mn-cs"/>
              </a:defRPr>
            </a:lvl1pPr>
            <a:lvl2pPr marL="914400" lvl="1"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500" kern="1200">
                <a:solidFill>
                  <a:srgbClr val="434343"/>
                </a:solidFill>
                <a:latin typeface="+mn-lt"/>
                <a:ea typeface="+mn-ea"/>
                <a:cs typeface="+mn-cs"/>
              </a:defRPr>
            </a:lvl2pPr>
            <a:lvl3pPr marL="1371600" lvl="2"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350" kern="1200">
                <a:solidFill>
                  <a:srgbClr val="434343"/>
                </a:solidFill>
                <a:latin typeface="+mn-lt"/>
                <a:ea typeface="+mn-ea"/>
                <a:cs typeface="+mn-cs"/>
              </a:defRPr>
            </a:lvl3pPr>
            <a:lvl4pPr marL="1828800" lvl="3"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4pPr>
            <a:lvl5pPr marL="2286000" lvl="4"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5pPr>
            <a:lvl6pPr marL="2743200" lvl="5"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6pPr>
            <a:lvl7pPr marL="3200400" lvl="6"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7pPr>
            <a:lvl8pPr marL="3657600" lvl="7"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8pPr>
            <a:lvl9pPr marL="4114800" lvl="8" indent="-304800" algn="l" defTabSz="685800" rtl="0" eaLnBrk="1" latinLnBrk="0" hangingPunct="1">
              <a:lnSpc>
                <a:spcPct val="115000"/>
              </a:lnSpc>
              <a:spcBef>
                <a:spcPts val="1600"/>
              </a:spcBef>
              <a:spcAft>
                <a:spcPts val="1600"/>
              </a:spcAft>
              <a:buClr>
                <a:srgbClr val="434343"/>
              </a:buClr>
              <a:buSzPts val="1200"/>
              <a:buFont typeface="Roboto Condensed Light"/>
              <a:buChar char="■"/>
              <a:defRPr sz="1200" kern="1200">
                <a:solidFill>
                  <a:srgbClr val="434343"/>
                </a:solidFill>
                <a:latin typeface="+mn-lt"/>
                <a:ea typeface="+mn-ea"/>
                <a:cs typeface="+mn-cs"/>
              </a:defRPr>
            </a:lvl9pPr>
          </a:lstStyle>
          <a:p>
            <a:pPr marL="152400" indent="0">
              <a:buFont typeface="Corbel" pitchFamily="34" charset="0"/>
              <a:buNone/>
            </a:pPr>
            <a:r>
              <a:rPr lang="en-US" sz="1600" dirty="0"/>
              <a:t>output image</a:t>
            </a:r>
          </a:p>
        </p:txBody>
      </p:sp>
      <p:pic>
        <p:nvPicPr>
          <p:cNvPr id="15" name="Picture 14">
            <a:extLst>
              <a:ext uri="{FF2B5EF4-FFF2-40B4-BE49-F238E27FC236}">
                <a16:creationId xmlns:a16="http://schemas.microsoft.com/office/drawing/2014/main" id="{C69CAE8C-D065-9E9D-B48C-A7E51F9252DB}"/>
              </a:ext>
            </a:extLst>
          </p:cNvPr>
          <p:cNvPicPr>
            <a:picLocks noChangeAspect="1"/>
          </p:cNvPicPr>
          <p:nvPr/>
        </p:nvPicPr>
        <p:blipFill>
          <a:blip r:embed="rId3"/>
          <a:stretch>
            <a:fillRect/>
          </a:stretch>
        </p:blipFill>
        <p:spPr>
          <a:xfrm>
            <a:off x="3561023" y="3564165"/>
            <a:ext cx="2763534" cy="1383018"/>
          </a:xfrm>
          <a:prstGeom prst="rect">
            <a:avLst/>
          </a:prstGeom>
        </p:spPr>
      </p:pic>
    </p:spTree>
    <p:extLst>
      <p:ext uri="{BB962C8B-B14F-4D97-AF65-F5344CB8AC3E}">
        <p14:creationId xmlns:p14="http://schemas.microsoft.com/office/powerpoint/2010/main" val="21346927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70CDD-86AB-8DAD-C9C5-793AE4744F6D}"/>
              </a:ext>
            </a:extLst>
          </p:cNvPr>
          <p:cNvSpPr>
            <a:spLocks noGrp="1"/>
          </p:cNvSpPr>
          <p:nvPr>
            <p:ph type="title"/>
          </p:nvPr>
        </p:nvSpPr>
        <p:spPr>
          <a:xfrm>
            <a:off x="848783" y="1569297"/>
            <a:ext cx="2948940" cy="2191173"/>
          </a:xfrm>
        </p:spPr>
        <p:txBody>
          <a:bodyPr/>
          <a:lstStyle/>
          <a:p>
            <a:pPr algn="ctr"/>
            <a:r>
              <a:rPr lang="en-US" dirty="0"/>
              <a:t>Can you predict what effect this will have on the final image</a:t>
            </a:r>
            <a:br>
              <a:rPr lang="en-US" dirty="0"/>
            </a:br>
            <a:r>
              <a:rPr lang="en-US" sz="4400" dirty="0"/>
              <a:t>??</a:t>
            </a:r>
            <a:endParaRPr lang="en-US" dirty="0"/>
          </a:p>
        </p:txBody>
      </p:sp>
      <p:pic>
        <p:nvPicPr>
          <p:cNvPr id="5" name="Content Placeholder 4">
            <a:extLst>
              <a:ext uri="{FF2B5EF4-FFF2-40B4-BE49-F238E27FC236}">
                <a16:creationId xmlns:a16="http://schemas.microsoft.com/office/drawing/2014/main" id="{B056E327-C291-31AB-0819-2C0E965A5269}"/>
              </a:ext>
            </a:extLst>
          </p:cNvPr>
          <p:cNvPicPr>
            <a:picLocks noGrp="1" noChangeAspect="1"/>
          </p:cNvPicPr>
          <p:nvPr>
            <p:ph idx="1"/>
          </p:nvPr>
        </p:nvPicPr>
        <p:blipFill>
          <a:blip r:embed="rId2"/>
          <a:stretch>
            <a:fillRect/>
          </a:stretch>
        </p:blipFill>
        <p:spPr>
          <a:xfrm>
            <a:off x="4572000" y="950080"/>
            <a:ext cx="3084843" cy="3090940"/>
          </a:xfrm>
          <a:prstGeom prst="rect">
            <a:avLst/>
          </a:prstGeom>
        </p:spPr>
      </p:pic>
    </p:spTree>
    <p:extLst>
      <p:ext uri="{BB962C8B-B14F-4D97-AF65-F5344CB8AC3E}">
        <p14:creationId xmlns:p14="http://schemas.microsoft.com/office/powerpoint/2010/main" val="2164969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99D53BD-68BF-5DC1-0D06-2535536B3AB5}"/>
              </a:ext>
            </a:extLst>
          </p:cNvPr>
          <p:cNvPicPr>
            <a:picLocks noChangeAspect="1"/>
          </p:cNvPicPr>
          <p:nvPr/>
        </p:nvPicPr>
        <p:blipFill>
          <a:blip r:embed="rId2"/>
          <a:stretch>
            <a:fillRect/>
          </a:stretch>
        </p:blipFill>
        <p:spPr>
          <a:xfrm>
            <a:off x="142240" y="164990"/>
            <a:ext cx="8850685" cy="4978510"/>
          </a:xfrm>
          <a:prstGeom prst="rect">
            <a:avLst/>
          </a:prstGeom>
        </p:spPr>
      </p:pic>
    </p:spTree>
    <p:extLst>
      <p:ext uri="{BB962C8B-B14F-4D97-AF65-F5344CB8AC3E}">
        <p14:creationId xmlns:p14="http://schemas.microsoft.com/office/powerpoint/2010/main" val="2355450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8147B-FDC1-2E52-2D59-90DD3507EF49}"/>
              </a:ext>
            </a:extLst>
          </p:cNvPr>
          <p:cNvSpPr>
            <a:spLocks noGrp="1"/>
          </p:cNvSpPr>
          <p:nvPr>
            <p:ph type="title"/>
          </p:nvPr>
        </p:nvSpPr>
        <p:spPr/>
        <p:txBody>
          <a:bodyPr/>
          <a:lstStyle/>
          <a:p>
            <a:r>
              <a:rPr lang="en-US" dirty="0"/>
              <a:t>Canny Edge Detector</a:t>
            </a:r>
          </a:p>
        </p:txBody>
      </p:sp>
      <p:sp>
        <p:nvSpPr>
          <p:cNvPr id="3" name="Text Placeholder 2">
            <a:extLst>
              <a:ext uri="{FF2B5EF4-FFF2-40B4-BE49-F238E27FC236}">
                <a16:creationId xmlns:a16="http://schemas.microsoft.com/office/drawing/2014/main" id="{A473E5AB-2EDC-AD01-2A9E-9D26E7A5AF9E}"/>
              </a:ext>
            </a:extLst>
          </p:cNvPr>
          <p:cNvSpPr>
            <a:spLocks noGrp="1"/>
          </p:cNvSpPr>
          <p:nvPr>
            <p:ph type="body" idx="1"/>
          </p:nvPr>
        </p:nvSpPr>
        <p:spPr>
          <a:xfrm>
            <a:off x="720000" y="1215752"/>
            <a:ext cx="6006803" cy="3416400"/>
          </a:xfrm>
        </p:spPr>
        <p:txBody>
          <a:bodyPr/>
          <a:lstStyle/>
          <a:p>
            <a:r>
              <a:rPr lang="en-US" sz="1800" dirty="0"/>
              <a:t>Find the intensity gradient of the image. For this, we follow this procedure:</a:t>
            </a:r>
          </a:p>
          <a:p>
            <a:pPr marL="152400" indent="0">
              <a:buNone/>
            </a:pPr>
            <a:endParaRPr lang="en-US" sz="1800" dirty="0"/>
          </a:p>
          <a:p>
            <a:pPr>
              <a:buFont typeface="Wingdings" panose="05000000000000000000" pitchFamily="2" charset="2"/>
              <a:buChar char="Ø"/>
            </a:pPr>
            <a:r>
              <a:rPr lang="en-US" sz="1800" dirty="0"/>
              <a:t>Apply a pair of convolution masks (in x and y directions):</a:t>
            </a:r>
          </a:p>
          <a:p>
            <a:pPr>
              <a:buFont typeface="Wingdings" panose="05000000000000000000" pitchFamily="2" charset="2"/>
              <a:buChar char="Ø"/>
            </a:pPr>
            <a:endParaRPr lang="en-US" sz="1800" dirty="0"/>
          </a:p>
          <a:p>
            <a:pPr>
              <a:buFont typeface="Wingdings" panose="05000000000000000000" pitchFamily="2" charset="2"/>
              <a:buChar char="Ø"/>
            </a:pPr>
            <a:endParaRPr lang="en-US" sz="1800" dirty="0"/>
          </a:p>
          <a:p>
            <a:pPr>
              <a:buFont typeface="Wingdings" panose="05000000000000000000" pitchFamily="2" charset="2"/>
              <a:buChar char="Ø"/>
            </a:pPr>
            <a:endParaRPr lang="en-US" sz="1800" dirty="0"/>
          </a:p>
          <a:p>
            <a:pPr>
              <a:buFont typeface="Wingdings" panose="05000000000000000000" pitchFamily="2" charset="2"/>
              <a:buChar char="Ø"/>
            </a:pPr>
            <a:endParaRPr lang="en-US" sz="1800" dirty="0"/>
          </a:p>
          <a:p>
            <a:pPr>
              <a:buFont typeface="Wingdings" panose="05000000000000000000" pitchFamily="2" charset="2"/>
              <a:buChar char="Ø"/>
            </a:pPr>
            <a:r>
              <a:rPr lang="en-US" sz="1800" dirty="0"/>
              <a:t>Find the gradient strength:</a:t>
            </a:r>
          </a:p>
          <a:p>
            <a:pPr marL="152400" indent="0">
              <a:buNone/>
            </a:pPr>
            <a:endParaRPr lang="en-US" sz="1800" dirty="0"/>
          </a:p>
        </p:txBody>
      </p:sp>
      <p:pic>
        <p:nvPicPr>
          <p:cNvPr id="6" name="Picture 5">
            <a:extLst>
              <a:ext uri="{FF2B5EF4-FFF2-40B4-BE49-F238E27FC236}">
                <a16:creationId xmlns:a16="http://schemas.microsoft.com/office/drawing/2014/main" id="{A4E0EBF6-903E-2705-8C01-A269A43BB35F}"/>
              </a:ext>
            </a:extLst>
          </p:cNvPr>
          <p:cNvPicPr>
            <a:picLocks noChangeAspect="1"/>
          </p:cNvPicPr>
          <p:nvPr/>
        </p:nvPicPr>
        <p:blipFill>
          <a:blip r:embed="rId2"/>
          <a:stretch>
            <a:fillRect/>
          </a:stretch>
        </p:blipFill>
        <p:spPr>
          <a:xfrm>
            <a:off x="1011878" y="2463553"/>
            <a:ext cx="2444876" cy="920797"/>
          </a:xfrm>
          <a:prstGeom prst="rect">
            <a:avLst/>
          </a:prstGeom>
        </p:spPr>
      </p:pic>
      <p:pic>
        <p:nvPicPr>
          <p:cNvPr id="8" name="Picture 7">
            <a:extLst>
              <a:ext uri="{FF2B5EF4-FFF2-40B4-BE49-F238E27FC236}">
                <a16:creationId xmlns:a16="http://schemas.microsoft.com/office/drawing/2014/main" id="{4D207B6C-59B2-ED83-CCE7-B159372DA1EA}"/>
              </a:ext>
            </a:extLst>
          </p:cNvPr>
          <p:cNvPicPr>
            <a:picLocks noChangeAspect="1"/>
          </p:cNvPicPr>
          <p:nvPr/>
        </p:nvPicPr>
        <p:blipFill>
          <a:blip r:embed="rId3"/>
          <a:stretch>
            <a:fillRect/>
          </a:stretch>
        </p:blipFill>
        <p:spPr>
          <a:xfrm>
            <a:off x="3258092" y="2545767"/>
            <a:ext cx="1943200" cy="920797"/>
          </a:xfrm>
          <a:prstGeom prst="rect">
            <a:avLst/>
          </a:prstGeom>
        </p:spPr>
      </p:pic>
      <p:pic>
        <p:nvPicPr>
          <p:cNvPr id="10" name="Picture 9">
            <a:extLst>
              <a:ext uri="{FF2B5EF4-FFF2-40B4-BE49-F238E27FC236}">
                <a16:creationId xmlns:a16="http://schemas.microsoft.com/office/drawing/2014/main" id="{72E2D0FD-3D12-B376-1741-E70447718F48}"/>
              </a:ext>
            </a:extLst>
          </p:cNvPr>
          <p:cNvPicPr>
            <a:picLocks noChangeAspect="1"/>
          </p:cNvPicPr>
          <p:nvPr/>
        </p:nvPicPr>
        <p:blipFill>
          <a:blip r:embed="rId4"/>
          <a:stretch>
            <a:fillRect/>
          </a:stretch>
        </p:blipFill>
        <p:spPr>
          <a:xfrm>
            <a:off x="3258092" y="4050987"/>
            <a:ext cx="1466925" cy="349268"/>
          </a:xfrm>
          <a:prstGeom prst="rect">
            <a:avLst/>
          </a:prstGeom>
        </p:spPr>
      </p:pic>
      <p:pic>
        <p:nvPicPr>
          <p:cNvPr id="11" name="Picture 10">
            <a:extLst>
              <a:ext uri="{FF2B5EF4-FFF2-40B4-BE49-F238E27FC236}">
                <a16:creationId xmlns:a16="http://schemas.microsoft.com/office/drawing/2014/main" id="{E1714186-7BAE-C2A3-D24B-0BED229CFE70}"/>
              </a:ext>
            </a:extLst>
          </p:cNvPr>
          <p:cNvPicPr>
            <a:picLocks noChangeAspect="1"/>
          </p:cNvPicPr>
          <p:nvPr/>
        </p:nvPicPr>
        <p:blipFill>
          <a:blip r:embed="rId5"/>
          <a:stretch>
            <a:fillRect/>
          </a:stretch>
        </p:blipFill>
        <p:spPr>
          <a:xfrm>
            <a:off x="5751729" y="2782327"/>
            <a:ext cx="2836327" cy="159251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74232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96D2-3F9E-22CD-4046-B20547AE7586}"/>
              </a:ext>
            </a:extLst>
          </p:cNvPr>
          <p:cNvSpPr>
            <a:spLocks noGrp="1"/>
          </p:cNvSpPr>
          <p:nvPr>
            <p:ph type="title"/>
          </p:nvPr>
        </p:nvSpPr>
        <p:spPr/>
        <p:txBody>
          <a:bodyPr/>
          <a:lstStyle/>
          <a:p>
            <a:r>
              <a:rPr lang="en-US" dirty="0"/>
              <a:t>Extracting contours</a:t>
            </a:r>
          </a:p>
        </p:txBody>
      </p:sp>
      <p:sp>
        <p:nvSpPr>
          <p:cNvPr id="3" name="Text Placeholder 2">
            <a:extLst>
              <a:ext uri="{FF2B5EF4-FFF2-40B4-BE49-F238E27FC236}">
                <a16:creationId xmlns:a16="http://schemas.microsoft.com/office/drawing/2014/main" id="{C5840279-1809-F2FB-620C-86C717FFEFDE}"/>
              </a:ext>
            </a:extLst>
          </p:cNvPr>
          <p:cNvSpPr>
            <a:spLocks noGrp="1"/>
          </p:cNvSpPr>
          <p:nvPr>
            <p:ph type="body" idx="1"/>
          </p:nvPr>
        </p:nvSpPr>
        <p:spPr>
          <a:xfrm>
            <a:off x="720000" y="2948216"/>
            <a:ext cx="7704000" cy="910942"/>
          </a:xfrm>
        </p:spPr>
        <p:txBody>
          <a:bodyPr/>
          <a:lstStyle/>
          <a:p>
            <a:r>
              <a:rPr lang="en-US" sz="1800" dirty="0"/>
              <a:t>In cv2.findContours(), finding contours is like finding a white object from a black background. So remember, the object to be found should be white and the background should be black.</a:t>
            </a:r>
          </a:p>
        </p:txBody>
      </p:sp>
      <p:pic>
        <p:nvPicPr>
          <p:cNvPr id="5" name="Picture 4">
            <a:extLst>
              <a:ext uri="{FF2B5EF4-FFF2-40B4-BE49-F238E27FC236}">
                <a16:creationId xmlns:a16="http://schemas.microsoft.com/office/drawing/2014/main" id="{9B0C3BB6-2C7C-1162-9C77-C0FB8BA234B2}"/>
              </a:ext>
            </a:extLst>
          </p:cNvPr>
          <p:cNvPicPr>
            <a:picLocks noChangeAspect="1"/>
          </p:cNvPicPr>
          <p:nvPr/>
        </p:nvPicPr>
        <p:blipFill>
          <a:blip r:embed="rId2"/>
          <a:stretch>
            <a:fillRect/>
          </a:stretch>
        </p:blipFill>
        <p:spPr>
          <a:xfrm>
            <a:off x="853034" y="1284342"/>
            <a:ext cx="7570966" cy="1240072"/>
          </a:xfrm>
          <a:prstGeom prst="rect">
            <a:avLst/>
          </a:prstGeom>
        </p:spPr>
      </p:pic>
    </p:spTree>
    <p:extLst>
      <p:ext uri="{BB962C8B-B14F-4D97-AF65-F5344CB8AC3E}">
        <p14:creationId xmlns:p14="http://schemas.microsoft.com/office/powerpoint/2010/main" val="15207050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4"/>
          <p:cNvSpPr txBox="1">
            <a:spLocks noGrp="1"/>
          </p:cNvSpPr>
          <p:nvPr>
            <p:ph type="title"/>
          </p:nvPr>
        </p:nvSpPr>
        <p:spPr>
          <a:xfrm>
            <a:off x="656488" y="20762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j-lt"/>
              </a:rPr>
              <a:t>Table of contents</a:t>
            </a:r>
            <a:endParaRPr dirty="0">
              <a:latin typeface="+mj-lt"/>
            </a:endParaRPr>
          </a:p>
        </p:txBody>
      </p:sp>
      <p:sp>
        <p:nvSpPr>
          <p:cNvPr id="256" name="Google Shape;256;p34"/>
          <p:cNvSpPr txBox="1">
            <a:spLocks noGrp="1"/>
          </p:cNvSpPr>
          <p:nvPr>
            <p:ph type="subTitle" idx="1"/>
          </p:nvPr>
        </p:nvSpPr>
        <p:spPr>
          <a:xfrm>
            <a:off x="880015" y="1209369"/>
            <a:ext cx="29193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latin typeface="+mj-lt"/>
              </a:rPr>
              <a:t>Introduction</a:t>
            </a:r>
            <a:endParaRPr sz="2000" dirty="0">
              <a:latin typeface="+mj-lt"/>
            </a:endParaRPr>
          </a:p>
        </p:txBody>
      </p:sp>
      <p:sp>
        <p:nvSpPr>
          <p:cNvPr id="22" name="Google Shape;256;p34"/>
          <p:cNvSpPr txBox="1">
            <a:spLocks noGrp="1"/>
          </p:cNvSpPr>
          <p:nvPr>
            <p:ph type="subTitle" idx="2"/>
          </p:nvPr>
        </p:nvSpPr>
        <p:spPr>
          <a:xfrm>
            <a:off x="880015" y="1824829"/>
            <a:ext cx="29193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latin typeface="+mj-lt"/>
              </a:rPr>
              <a:t>Objectives</a:t>
            </a:r>
            <a:endParaRPr sz="2000" dirty="0">
              <a:latin typeface="+mj-lt"/>
            </a:endParaRPr>
          </a:p>
        </p:txBody>
      </p:sp>
      <p:sp>
        <p:nvSpPr>
          <p:cNvPr id="23" name="Google Shape;256;p34"/>
          <p:cNvSpPr txBox="1">
            <a:spLocks noGrp="1"/>
          </p:cNvSpPr>
          <p:nvPr>
            <p:ph type="subTitle" idx="3"/>
          </p:nvPr>
        </p:nvSpPr>
        <p:spPr>
          <a:xfrm>
            <a:off x="4928228" y="1934525"/>
            <a:ext cx="2919300" cy="363600"/>
          </a:xfrm>
          <a:prstGeom prst="rect">
            <a:avLst/>
          </a:prstGeom>
        </p:spPr>
        <p:txBody>
          <a:bodyPr spcFirstLastPara="1" wrap="square" lIns="91425" tIns="91425" rIns="91425" bIns="91425" anchor="b" anchorCtr="0">
            <a:noAutofit/>
          </a:bodyPr>
          <a:lstStyle/>
          <a:p>
            <a:pPr marL="0" lvl="0" indent="0"/>
            <a:r>
              <a:rPr lang="en-US" sz="2000" dirty="0"/>
              <a:t>Conclusion</a:t>
            </a:r>
          </a:p>
        </p:txBody>
      </p:sp>
      <p:sp>
        <p:nvSpPr>
          <p:cNvPr id="21" name="Google Shape;256;p34"/>
          <p:cNvSpPr txBox="1">
            <a:spLocks noGrp="1"/>
          </p:cNvSpPr>
          <p:nvPr>
            <p:ph type="subTitle" idx="4"/>
          </p:nvPr>
        </p:nvSpPr>
        <p:spPr>
          <a:xfrm>
            <a:off x="4928228" y="1294325"/>
            <a:ext cx="2919300" cy="363600"/>
          </a:xfrm>
          <a:prstGeom prst="rect">
            <a:avLst/>
          </a:prstGeom>
        </p:spPr>
        <p:txBody>
          <a:bodyPr spcFirstLastPara="1" wrap="square" lIns="91425" tIns="91425" rIns="91425" bIns="91425" anchor="b" anchorCtr="0">
            <a:noAutofit/>
          </a:bodyPr>
          <a:lstStyle/>
          <a:p>
            <a:pPr marL="0" lvl="0" indent="0"/>
            <a:r>
              <a:rPr lang="en-US" sz="2000" dirty="0"/>
              <a:t>Future Development</a:t>
            </a:r>
          </a:p>
        </p:txBody>
      </p:sp>
      <p:sp>
        <p:nvSpPr>
          <p:cNvPr id="252" name="Google Shape;252;p34"/>
          <p:cNvSpPr txBox="1">
            <a:spLocks noGrp="1"/>
          </p:cNvSpPr>
          <p:nvPr>
            <p:ph type="title" idx="5"/>
          </p:nvPr>
        </p:nvSpPr>
        <p:spPr>
          <a:xfrm>
            <a:off x="216731" y="1017725"/>
            <a:ext cx="2539393"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01</a:t>
            </a:r>
            <a:endParaRPr dirty="0">
              <a:latin typeface="+mj-lt"/>
            </a:endParaRPr>
          </a:p>
        </p:txBody>
      </p:sp>
      <p:sp>
        <p:nvSpPr>
          <p:cNvPr id="255" name="Google Shape;255;p34"/>
          <p:cNvSpPr txBox="1">
            <a:spLocks noGrp="1"/>
          </p:cNvSpPr>
          <p:nvPr>
            <p:ph type="title" idx="6"/>
          </p:nvPr>
        </p:nvSpPr>
        <p:spPr>
          <a:xfrm>
            <a:off x="209027" y="1659947"/>
            <a:ext cx="954600"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02</a:t>
            </a:r>
            <a:endParaRPr dirty="0">
              <a:latin typeface="+mj-lt"/>
            </a:endParaRPr>
          </a:p>
        </p:txBody>
      </p:sp>
      <p:sp>
        <p:nvSpPr>
          <p:cNvPr id="253" name="Google Shape;253;p34"/>
          <p:cNvSpPr txBox="1">
            <a:spLocks noGrp="1"/>
          </p:cNvSpPr>
          <p:nvPr>
            <p:ph type="title" idx="7"/>
          </p:nvPr>
        </p:nvSpPr>
        <p:spPr>
          <a:xfrm>
            <a:off x="216731" y="3108831"/>
            <a:ext cx="954600" cy="6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mj-lt"/>
              </a:rPr>
              <a:t>04</a:t>
            </a:r>
            <a:endParaRPr dirty="0">
              <a:latin typeface="+mj-lt"/>
            </a:endParaRPr>
          </a:p>
        </p:txBody>
      </p:sp>
      <p:sp>
        <p:nvSpPr>
          <p:cNvPr id="24" name="Google Shape;256;p34"/>
          <p:cNvSpPr txBox="1">
            <a:spLocks noGrp="1"/>
          </p:cNvSpPr>
          <p:nvPr>
            <p:ph type="subTitle" idx="9"/>
          </p:nvPr>
        </p:nvSpPr>
        <p:spPr>
          <a:xfrm>
            <a:off x="4928228" y="2671880"/>
            <a:ext cx="2919300" cy="363600"/>
          </a:xfrm>
          <a:prstGeom prst="rect">
            <a:avLst/>
          </a:prstGeom>
        </p:spPr>
        <p:txBody>
          <a:bodyPr spcFirstLastPara="1" wrap="square" lIns="91425" tIns="91425" rIns="91425" bIns="91425" anchor="b" anchorCtr="0">
            <a:noAutofit/>
          </a:bodyPr>
          <a:lstStyle/>
          <a:p>
            <a:pPr marL="0" lvl="0" indent="0"/>
            <a:r>
              <a:rPr lang="en-US" dirty="0"/>
              <a:t>References</a:t>
            </a:r>
          </a:p>
        </p:txBody>
      </p:sp>
      <p:sp>
        <p:nvSpPr>
          <p:cNvPr id="258" name="Google Shape;258;p34"/>
          <p:cNvSpPr txBox="1">
            <a:spLocks noGrp="1"/>
          </p:cNvSpPr>
          <p:nvPr>
            <p:ph type="subTitle" idx="14"/>
          </p:nvPr>
        </p:nvSpPr>
        <p:spPr>
          <a:xfrm>
            <a:off x="814700" y="2512721"/>
            <a:ext cx="2919300" cy="36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How The Code Works</a:t>
            </a:r>
            <a:endParaRPr dirty="0">
              <a:latin typeface="+mj-lt"/>
            </a:endParaRPr>
          </a:p>
        </p:txBody>
      </p:sp>
      <p:sp>
        <p:nvSpPr>
          <p:cNvPr id="17" name="Google Shape;255;p34"/>
          <p:cNvSpPr txBox="1">
            <a:spLocks/>
          </p:cNvSpPr>
          <p:nvPr/>
        </p:nvSpPr>
        <p:spPr>
          <a:xfrm>
            <a:off x="216731" y="2375477"/>
            <a:ext cx="954600" cy="64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Space Grotesk Medium"/>
              <a:buNone/>
              <a:defRPr sz="3000" b="0" i="0" u="none" strike="noStrike" cap="none">
                <a:solidFill>
                  <a:schemeClr val="dk2"/>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9pPr>
          </a:lstStyle>
          <a:p>
            <a:r>
              <a:rPr lang="en" dirty="0">
                <a:latin typeface="+mj-lt"/>
              </a:rPr>
              <a:t>03</a:t>
            </a:r>
          </a:p>
        </p:txBody>
      </p:sp>
      <p:sp>
        <p:nvSpPr>
          <p:cNvPr id="20" name="Google Shape;255;p34"/>
          <p:cNvSpPr txBox="1">
            <a:spLocks/>
          </p:cNvSpPr>
          <p:nvPr/>
        </p:nvSpPr>
        <p:spPr>
          <a:xfrm>
            <a:off x="4256965" y="978196"/>
            <a:ext cx="954600" cy="64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Space Grotesk Medium"/>
              <a:buNone/>
              <a:defRPr sz="3000" b="0" i="0" u="none" strike="noStrike" cap="none">
                <a:solidFill>
                  <a:schemeClr val="dk2"/>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9pPr>
          </a:lstStyle>
          <a:p>
            <a:r>
              <a:rPr lang="en" dirty="0">
                <a:latin typeface="+mj-lt"/>
              </a:rPr>
              <a:t>05</a:t>
            </a:r>
          </a:p>
        </p:txBody>
      </p:sp>
      <p:sp>
        <p:nvSpPr>
          <p:cNvPr id="18" name="Google Shape;255;p34"/>
          <p:cNvSpPr txBox="1">
            <a:spLocks/>
          </p:cNvSpPr>
          <p:nvPr/>
        </p:nvSpPr>
        <p:spPr>
          <a:xfrm>
            <a:off x="4297211" y="1693726"/>
            <a:ext cx="954600" cy="64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Space Grotesk Medium"/>
              <a:buNone/>
              <a:defRPr sz="3000" b="0" i="0" u="none" strike="noStrike" cap="none">
                <a:solidFill>
                  <a:schemeClr val="dk2"/>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9pPr>
          </a:lstStyle>
          <a:p>
            <a:r>
              <a:rPr lang="en" dirty="0">
                <a:latin typeface="+mj-lt"/>
              </a:rPr>
              <a:t>06</a:t>
            </a:r>
          </a:p>
        </p:txBody>
      </p:sp>
      <p:sp>
        <p:nvSpPr>
          <p:cNvPr id="19" name="Google Shape;255;p34"/>
          <p:cNvSpPr txBox="1">
            <a:spLocks/>
          </p:cNvSpPr>
          <p:nvPr/>
        </p:nvSpPr>
        <p:spPr>
          <a:xfrm>
            <a:off x="4297211" y="2427080"/>
            <a:ext cx="954600" cy="640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Space Grotesk Medium"/>
              <a:buNone/>
              <a:defRPr sz="3000" b="0" i="0" u="none" strike="noStrike" cap="none">
                <a:solidFill>
                  <a:schemeClr val="dk2"/>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3000"/>
              <a:buFont typeface="Space Grotesk Medium"/>
              <a:buNone/>
              <a:defRPr sz="3000" b="0" i="0" u="none" strike="noStrike" cap="none">
                <a:solidFill>
                  <a:schemeClr val="dk1"/>
                </a:solidFill>
                <a:latin typeface="Space Grotesk Medium"/>
                <a:ea typeface="Space Grotesk Medium"/>
                <a:cs typeface="Space Grotesk Medium"/>
                <a:sym typeface="Space Grotesk Medium"/>
              </a:defRPr>
            </a:lvl9pPr>
          </a:lstStyle>
          <a:p>
            <a:r>
              <a:rPr lang="en" dirty="0">
                <a:latin typeface="+mj-lt"/>
              </a:rPr>
              <a:t>07</a:t>
            </a:r>
          </a:p>
        </p:txBody>
      </p:sp>
      <p:sp>
        <p:nvSpPr>
          <p:cNvPr id="3" name="Subtitle 2">
            <a:extLst>
              <a:ext uri="{FF2B5EF4-FFF2-40B4-BE49-F238E27FC236}">
                <a16:creationId xmlns:a16="http://schemas.microsoft.com/office/drawing/2014/main" id="{38A31DC6-9D7F-B932-F6C2-70D2D2392B26}"/>
              </a:ext>
            </a:extLst>
          </p:cNvPr>
          <p:cNvSpPr>
            <a:spLocks noGrp="1"/>
          </p:cNvSpPr>
          <p:nvPr>
            <p:ph type="subTitle" idx="13"/>
          </p:nvPr>
        </p:nvSpPr>
        <p:spPr>
          <a:xfrm>
            <a:off x="861182" y="3341026"/>
            <a:ext cx="2919300" cy="363600"/>
          </a:xfrm>
        </p:spPr>
        <p:txBody>
          <a:bodyPr/>
          <a:lstStyle/>
          <a:p>
            <a:r>
              <a:rPr lang="en-US" dirty="0"/>
              <a:t>Project Evaluation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9F52C-9C0F-1688-8D86-4832E07B3C21}"/>
              </a:ext>
            </a:extLst>
          </p:cNvPr>
          <p:cNvSpPr>
            <a:spLocks noGrp="1"/>
          </p:cNvSpPr>
          <p:nvPr>
            <p:ph type="title"/>
          </p:nvPr>
        </p:nvSpPr>
        <p:spPr/>
        <p:txBody>
          <a:bodyPr/>
          <a:lstStyle/>
          <a:p>
            <a:r>
              <a:rPr lang="en-US" dirty="0"/>
              <a:t>Filtering and Approximating Contours</a:t>
            </a:r>
          </a:p>
        </p:txBody>
      </p:sp>
      <p:sp>
        <p:nvSpPr>
          <p:cNvPr id="3" name="Text Placeholder 2">
            <a:extLst>
              <a:ext uri="{FF2B5EF4-FFF2-40B4-BE49-F238E27FC236}">
                <a16:creationId xmlns:a16="http://schemas.microsoft.com/office/drawing/2014/main" id="{B3E25228-3A16-C473-512F-4E8AA944B116}"/>
              </a:ext>
            </a:extLst>
          </p:cNvPr>
          <p:cNvSpPr>
            <a:spLocks noGrp="1"/>
          </p:cNvSpPr>
          <p:nvPr>
            <p:ph type="body" idx="1"/>
          </p:nvPr>
        </p:nvSpPr>
        <p:spPr>
          <a:xfrm>
            <a:off x="720000" y="1215752"/>
            <a:ext cx="4107722" cy="2489556"/>
          </a:xfrm>
        </p:spPr>
        <p:txBody>
          <a:bodyPr/>
          <a:lstStyle/>
          <a:p>
            <a:r>
              <a:rPr lang="en-US" sz="1600" dirty="0"/>
              <a:t>Collect in a new list the contours of the following  properties:</a:t>
            </a:r>
          </a:p>
          <a:p>
            <a:pPr>
              <a:buFont typeface="Wingdings" panose="05000000000000000000" pitchFamily="2" charset="2"/>
              <a:buChar char="Ø"/>
            </a:pPr>
            <a:r>
              <a:rPr lang="en-US" sz="1600" dirty="0"/>
              <a:t>Closed</a:t>
            </a:r>
          </a:p>
          <a:p>
            <a:pPr>
              <a:buFont typeface="Wingdings" panose="05000000000000000000" pitchFamily="2" charset="2"/>
              <a:buChar char="Ø"/>
            </a:pPr>
            <a:r>
              <a:rPr lang="en-US" sz="1600" dirty="0"/>
              <a:t>Area &gt; min Area</a:t>
            </a:r>
          </a:p>
          <a:p>
            <a:pPr>
              <a:buFont typeface="Wingdings" panose="05000000000000000000" pitchFamily="2" charset="2"/>
              <a:buChar char="Ø"/>
            </a:pPr>
            <a:r>
              <a:rPr lang="en-US" sz="1600" dirty="0"/>
              <a:t>4 edges</a:t>
            </a:r>
            <a:r>
              <a:rPr lang="en-US" dirty="0"/>
              <a:t> (</a:t>
            </a:r>
            <a:r>
              <a:rPr lang="en-US" sz="1350" dirty="0"/>
              <a:t>Approximating takes place before counting the edges) </a:t>
            </a:r>
            <a:endParaRPr lang="en-US" dirty="0"/>
          </a:p>
          <a:p>
            <a:pPr marL="152400" indent="0">
              <a:buNone/>
            </a:pPr>
            <a:endParaRPr lang="en-US" dirty="0"/>
          </a:p>
          <a:p>
            <a:r>
              <a:rPr lang="en-US" sz="1800" dirty="0"/>
              <a:t>Approximating is done using </a:t>
            </a:r>
            <a:r>
              <a:rPr lang="it-IT" sz="1600" b="0" dirty="0">
                <a:solidFill>
                  <a:srgbClr val="267F99"/>
                </a:solidFill>
                <a:effectLst/>
                <a:latin typeface="Consolas" panose="020B0609020204030204" pitchFamily="49" charset="0"/>
              </a:rPr>
              <a:t>cv2</a:t>
            </a:r>
            <a:r>
              <a:rPr lang="it-IT" sz="1600" b="0" dirty="0">
                <a:solidFill>
                  <a:srgbClr val="3B3B3B"/>
                </a:solidFill>
                <a:effectLst/>
                <a:latin typeface="Consolas" panose="020B0609020204030204" pitchFamily="49" charset="0"/>
              </a:rPr>
              <a:t>.</a:t>
            </a:r>
            <a:r>
              <a:rPr lang="it-IT" sz="1600" b="0" dirty="0">
                <a:solidFill>
                  <a:srgbClr val="795E26"/>
                </a:solidFill>
                <a:effectLst/>
                <a:latin typeface="Consolas" panose="020B0609020204030204" pitchFamily="49" charset="0"/>
              </a:rPr>
              <a:t>approxPolyDP</a:t>
            </a:r>
            <a:r>
              <a:rPr lang="it-IT" sz="1600" b="0" dirty="0">
                <a:solidFill>
                  <a:srgbClr val="3B3B3B"/>
                </a:solidFill>
                <a:effectLst/>
                <a:latin typeface="Consolas" panose="020B0609020204030204" pitchFamily="49" charset="0"/>
              </a:rPr>
              <a:t>(</a:t>
            </a:r>
            <a:r>
              <a:rPr lang="it-IT" sz="1600" b="0" dirty="0">
                <a:solidFill>
                  <a:srgbClr val="098658"/>
                </a:solidFill>
                <a:effectLst/>
                <a:latin typeface="Consolas" panose="020B0609020204030204" pitchFamily="49" charset="0"/>
              </a:rPr>
              <a:t>0.02</a:t>
            </a:r>
            <a:r>
              <a:rPr lang="it-IT" sz="1600" b="0" dirty="0">
                <a:solidFill>
                  <a:srgbClr val="000000"/>
                </a:solidFill>
                <a:effectLst/>
                <a:latin typeface="Consolas" panose="020B0609020204030204" pitchFamily="49" charset="0"/>
              </a:rPr>
              <a:t>*</a:t>
            </a:r>
            <a:r>
              <a:rPr lang="it-IT" sz="1600" b="0" dirty="0">
                <a:solidFill>
                  <a:srgbClr val="001080"/>
                </a:solidFill>
                <a:effectLst/>
                <a:latin typeface="Consolas" panose="020B0609020204030204" pitchFamily="49" charset="0"/>
              </a:rPr>
              <a:t>perimeter(contour)</a:t>
            </a:r>
            <a:r>
              <a:rPr lang="it-IT" sz="1600" b="0" dirty="0">
                <a:solidFill>
                  <a:schemeClr val="tx1">
                    <a:lumMod val="85000"/>
                    <a:lumOff val="15000"/>
                  </a:schemeClr>
                </a:solidFill>
                <a:effectLst/>
                <a:latin typeface="Consolas" panose="020B0609020204030204" pitchFamily="49" charset="0"/>
              </a:rPr>
              <a:t>) </a:t>
            </a:r>
          </a:p>
          <a:p>
            <a:pPr marL="152400" indent="0">
              <a:buNone/>
            </a:pPr>
            <a:endParaRPr lang="it-IT" sz="1600" b="0" dirty="0">
              <a:solidFill>
                <a:srgbClr val="001080"/>
              </a:solidFill>
              <a:effectLst/>
              <a:latin typeface="Consolas" panose="020B0609020204030204" pitchFamily="49" charset="0"/>
            </a:endParaRPr>
          </a:p>
          <a:p>
            <a:r>
              <a:rPr lang="en-US" sz="1600" dirty="0"/>
              <a:t>Which uses Ramer–Douglas–</a:t>
            </a:r>
            <a:r>
              <a:rPr lang="en-US" sz="1600" dirty="0" err="1"/>
              <a:t>Peucker</a:t>
            </a:r>
            <a:r>
              <a:rPr lang="en-US" sz="1600" dirty="0"/>
              <a:t> algorithm.</a:t>
            </a:r>
            <a:endParaRPr lang="it-IT" sz="1600" b="0" dirty="0">
              <a:solidFill>
                <a:srgbClr val="001080"/>
              </a:solidFill>
              <a:effectLst/>
              <a:latin typeface="Consolas" panose="020B0609020204030204" pitchFamily="49" charset="0"/>
            </a:endParaRPr>
          </a:p>
          <a:p>
            <a:pPr marL="152400" indent="0">
              <a:buNone/>
            </a:pPr>
            <a:endParaRPr lang="it-IT" sz="1600" b="0" dirty="0">
              <a:solidFill>
                <a:srgbClr val="001080"/>
              </a:solidFill>
              <a:effectLst/>
              <a:latin typeface="Consolas" panose="020B0609020204030204" pitchFamily="49" charset="0"/>
            </a:endParaRPr>
          </a:p>
        </p:txBody>
      </p:sp>
      <p:pic>
        <p:nvPicPr>
          <p:cNvPr id="4" name="Picture 3">
            <a:extLst>
              <a:ext uri="{FF2B5EF4-FFF2-40B4-BE49-F238E27FC236}">
                <a16:creationId xmlns:a16="http://schemas.microsoft.com/office/drawing/2014/main" id="{F65CCD7D-2110-6AA1-DAEE-C5FC92C74D6A}"/>
              </a:ext>
            </a:extLst>
          </p:cNvPr>
          <p:cNvPicPr>
            <a:picLocks noChangeAspect="1"/>
          </p:cNvPicPr>
          <p:nvPr/>
        </p:nvPicPr>
        <p:blipFill>
          <a:blip r:embed="rId2"/>
          <a:stretch>
            <a:fillRect/>
          </a:stretch>
        </p:blipFill>
        <p:spPr>
          <a:xfrm>
            <a:off x="4815463" y="1724086"/>
            <a:ext cx="4050785" cy="1695328"/>
          </a:xfrm>
          <a:prstGeom prst="rect">
            <a:avLst/>
          </a:prstGeom>
        </p:spPr>
      </p:pic>
    </p:spTree>
    <p:extLst>
      <p:ext uri="{BB962C8B-B14F-4D97-AF65-F5344CB8AC3E}">
        <p14:creationId xmlns:p14="http://schemas.microsoft.com/office/powerpoint/2010/main" val="33412617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C4684-179F-1A01-7D30-86343C43EA23}"/>
              </a:ext>
            </a:extLst>
          </p:cNvPr>
          <p:cNvSpPr>
            <a:spLocks noGrp="1"/>
          </p:cNvSpPr>
          <p:nvPr>
            <p:ph type="title"/>
          </p:nvPr>
        </p:nvSpPr>
        <p:spPr>
          <a:xfrm>
            <a:off x="4141139" y="-80257"/>
            <a:ext cx="3317185" cy="1017270"/>
          </a:xfrm>
        </p:spPr>
        <p:txBody>
          <a:bodyPr/>
          <a:lstStyle/>
          <a:p>
            <a:r>
              <a:rPr lang="en-US" dirty="0"/>
              <a:t>To Summarize:</a:t>
            </a:r>
          </a:p>
        </p:txBody>
      </p:sp>
      <p:graphicFrame>
        <p:nvGraphicFramePr>
          <p:cNvPr id="3" name="Object 2">
            <a:extLst>
              <a:ext uri="{FF2B5EF4-FFF2-40B4-BE49-F238E27FC236}">
                <a16:creationId xmlns:a16="http://schemas.microsoft.com/office/drawing/2014/main" id="{BA624539-2E4D-684B-E910-C8574059AB6F}"/>
              </a:ext>
            </a:extLst>
          </p:cNvPr>
          <p:cNvGraphicFramePr>
            <a:graphicFrameLocks noChangeAspect="1"/>
          </p:cNvGraphicFramePr>
          <p:nvPr>
            <p:extLst>
              <p:ext uri="{D42A27DB-BD31-4B8C-83A1-F6EECF244321}">
                <p14:modId xmlns:p14="http://schemas.microsoft.com/office/powerpoint/2010/main" val="1338544888"/>
              </p:ext>
            </p:extLst>
          </p:nvPr>
        </p:nvGraphicFramePr>
        <p:xfrm>
          <a:off x="342609" y="428378"/>
          <a:ext cx="8458781" cy="4603804"/>
        </p:xfrm>
        <a:graphic>
          <a:graphicData uri="http://schemas.openxmlformats.org/presentationml/2006/ole">
            <mc:AlternateContent xmlns:mc="http://schemas.openxmlformats.org/markup-compatibility/2006">
              <mc:Choice xmlns:v="urn:schemas-microsoft-com:vml" Requires="v">
                <p:oleObj spid="_x0000_s1032" r:id="rId3" imgW="10007699" imgH="5442001" progId="Visio.Drawing.15">
                  <p:embed/>
                </p:oleObj>
              </mc:Choice>
              <mc:Fallback>
                <p:oleObj r:id="rId3" imgW="10007699" imgH="5442001" progId="Visio.Drawing.15">
                  <p:embed/>
                  <p:pic>
                    <p:nvPicPr>
                      <p:cNvPr id="9" name="Object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2609" y="428378"/>
                        <a:ext cx="8458781" cy="4603804"/>
                      </a:xfrm>
                      <a:prstGeom prst="rect">
                        <a:avLst/>
                      </a:prstGeom>
                      <a:noFill/>
                    </p:spPr>
                  </p:pic>
                </p:oleObj>
              </mc:Fallback>
            </mc:AlternateContent>
          </a:graphicData>
        </a:graphic>
      </p:graphicFrame>
    </p:spTree>
    <p:extLst>
      <p:ext uri="{BB962C8B-B14F-4D97-AF65-F5344CB8AC3E}">
        <p14:creationId xmlns:p14="http://schemas.microsoft.com/office/powerpoint/2010/main" val="11313458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1A996A-B0CC-7745-7A7E-7C00F1676506}"/>
              </a:ext>
            </a:extLst>
          </p:cNvPr>
          <p:cNvPicPr>
            <a:picLocks noChangeAspect="1"/>
          </p:cNvPicPr>
          <p:nvPr/>
        </p:nvPicPr>
        <p:blipFill rotWithShape="1">
          <a:blip r:embed="rId2"/>
          <a:srcRect t="26111"/>
          <a:stretch/>
        </p:blipFill>
        <p:spPr>
          <a:xfrm>
            <a:off x="2357975" y="1851471"/>
            <a:ext cx="4082582" cy="2566142"/>
          </a:xfrm>
          <a:prstGeom prst="rect">
            <a:avLst/>
          </a:prstGeom>
        </p:spPr>
      </p:pic>
      <p:sp>
        <p:nvSpPr>
          <p:cNvPr id="2" name="TextBox 1">
            <a:extLst>
              <a:ext uri="{FF2B5EF4-FFF2-40B4-BE49-F238E27FC236}">
                <a16:creationId xmlns:a16="http://schemas.microsoft.com/office/drawing/2014/main" id="{A4E61E4A-B311-43D3-B6E5-484FA40669FC}"/>
              </a:ext>
            </a:extLst>
          </p:cNvPr>
          <p:cNvSpPr txBox="1"/>
          <p:nvPr/>
        </p:nvSpPr>
        <p:spPr>
          <a:xfrm>
            <a:off x="2657372" y="1156225"/>
            <a:ext cx="3483788" cy="861774"/>
          </a:xfrm>
          <a:prstGeom prst="rect">
            <a:avLst/>
          </a:prstGeom>
          <a:noFill/>
        </p:spPr>
        <p:txBody>
          <a:bodyPr wrap="square" rtlCol="0">
            <a:spAutoFit/>
          </a:bodyPr>
          <a:lstStyle/>
          <a:p>
            <a:pPr algn="ctr"/>
            <a:r>
              <a:rPr lang="en-US" sz="3200" b="0" dirty="0" err="1">
                <a:solidFill>
                  <a:srgbClr val="4A66AC"/>
                </a:solidFill>
                <a:effectLst/>
                <a:latin typeface="Corbel" panose="020B0503020204020204" pitchFamily="34" charset="0"/>
              </a:rPr>
              <a:t>warpImg</a:t>
            </a:r>
            <a:r>
              <a:rPr lang="en-US" sz="3200" b="0" dirty="0">
                <a:solidFill>
                  <a:srgbClr val="4A66AC"/>
                </a:solidFill>
                <a:effectLst/>
                <a:latin typeface="Corbel" panose="020B0503020204020204" pitchFamily="34" charset="0"/>
              </a:rPr>
              <a:t> Function</a:t>
            </a:r>
          </a:p>
          <a:p>
            <a:endParaRPr lang="en-US" dirty="0"/>
          </a:p>
        </p:txBody>
      </p:sp>
    </p:spTree>
    <p:extLst>
      <p:ext uri="{BB962C8B-B14F-4D97-AF65-F5344CB8AC3E}">
        <p14:creationId xmlns:p14="http://schemas.microsoft.com/office/powerpoint/2010/main" val="32593520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BDFC7D6-19D1-4DA0-B83E-1B45DEAAF0C3}"/>
              </a:ext>
            </a:extLst>
          </p:cNvPr>
          <p:cNvPicPr>
            <a:picLocks noChangeAspect="1"/>
          </p:cNvPicPr>
          <p:nvPr/>
        </p:nvPicPr>
        <p:blipFill>
          <a:blip r:embed="rId2"/>
          <a:stretch>
            <a:fillRect/>
          </a:stretch>
        </p:blipFill>
        <p:spPr>
          <a:xfrm>
            <a:off x="410598" y="1824312"/>
            <a:ext cx="2657556" cy="1494875"/>
          </a:xfrm>
          <a:prstGeom prst="rect">
            <a:avLst/>
          </a:prstGeom>
        </p:spPr>
      </p:pic>
      <p:pic>
        <p:nvPicPr>
          <p:cNvPr id="9" name="Picture 8">
            <a:extLst>
              <a:ext uri="{FF2B5EF4-FFF2-40B4-BE49-F238E27FC236}">
                <a16:creationId xmlns:a16="http://schemas.microsoft.com/office/drawing/2014/main" id="{6280FCB7-84A9-44F6-B59B-3C0BF579EE67}"/>
              </a:ext>
            </a:extLst>
          </p:cNvPr>
          <p:cNvPicPr>
            <a:picLocks noChangeAspect="1"/>
          </p:cNvPicPr>
          <p:nvPr/>
        </p:nvPicPr>
        <p:blipFill>
          <a:blip r:embed="rId3"/>
          <a:stretch>
            <a:fillRect/>
          </a:stretch>
        </p:blipFill>
        <p:spPr>
          <a:xfrm>
            <a:off x="6075847" y="1681710"/>
            <a:ext cx="2047953" cy="1427145"/>
          </a:xfrm>
          <a:prstGeom prst="rect">
            <a:avLst/>
          </a:prstGeom>
        </p:spPr>
      </p:pic>
      <p:sp>
        <p:nvSpPr>
          <p:cNvPr id="12" name="Arrow: Right 11">
            <a:extLst>
              <a:ext uri="{FF2B5EF4-FFF2-40B4-BE49-F238E27FC236}">
                <a16:creationId xmlns:a16="http://schemas.microsoft.com/office/drawing/2014/main" id="{BE7F9879-8D6B-4EC0-837D-18A6C11E5E69}"/>
              </a:ext>
            </a:extLst>
          </p:cNvPr>
          <p:cNvSpPr/>
          <p:nvPr/>
        </p:nvSpPr>
        <p:spPr>
          <a:xfrm>
            <a:off x="3309976" y="2395283"/>
            <a:ext cx="2410691" cy="3877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55289EC-1FE8-4D01-A89B-4E614314D194}"/>
              </a:ext>
            </a:extLst>
          </p:cNvPr>
          <p:cNvSpPr txBox="1"/>
          <p:nvPr/>
        </p:nvSpPr>
        <p:spPr>
          <a:xfrm>
            <a:off x="3309975" y="1824312"/>
            <a:ext cx="2410691" cy="369332"/>
          </a:xfrm>
          <a:prstGeom prst="rect">
            <a:avLst/>
          </a:prstGeom>
          <a:noFill/>
        </p:spPr>
        <p:txBody>
          <a:bodyPr wrap="square" rtlCol="0">
            <a:spAutoFit/>
          </a:bodyPr>
          <a:lstStyle/>
          <a:p>
            <a:r>
              <a:rPr lang="en-US" b="1" dirty="0"/>
              <a:t>Knowing the 4 corners</a:t>
            </a:r>
          </a:p>
        </p:txBody>
      </p:sp>
    </p:spTree>
    <p:extLst>
      <p:ext uri="{BB962C8B-B14F-4D97-AF65-F5344CB8AC3E}">
        <p14:creationId xmlns:p14="http://schemas.microsoft.com/office/powerpoint/2010/main" val="1635359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720000" y="510339"/>
            <a:ext cx="7704000" cy="572700"/>
          </a:xfrm>
        </p:spPr>
        <p:txBody>
          <a:bodyPr/>
          <a:lstStyle/>
          <a:p>
            <a:pPr lvl="0" algn="l"/>
            <a:r>
              <a:rPr lang="en-US" sz="2400" b="1" dirty="0"/>
              <a:t>Perspective Transformation </a:t>
            </a:r>
          </a:p>
        </p:txBody>
      </p:sp>
      <p:sp>
        <p:nvSpPr>
          <p:cNvPr id="8" name="Text Placeholder 7"/>
          <p:cNvSpPr>
            <a:spLocks noGrp="1"/>
          </p:cNvSpPr>
          <p:nvPr>
            <p:ph type="body" idx="1"/>
          </p:nvPr>
        </p:nvSpPr>
        <p:spPr>
          <a:xfrm>
            <a:off x="720000" y="1215752"/>
            <a:ext cx="4282750" cy="1111812"/>
          </a:xfrm>
        </p:spPr>
        <p:txBody>
          <a:bodyPr/>
          <a:lstStyle/>
          <a:p>
            <a:pPr marL="152400" indent="0">
              <a:buNone/>
            </a:pPr>
            <a:endParaRPr lang="en-US" sz="1600" b="1" dirty="0"/>
          </a:p>
          <a:p>
            <a:pPr marL="152400" indent="0">
              <a:buNone/>
            </a:pPr>
            <a:r>
              <a:rPr lang="en-US" sz="2000" b="1" dirty="0"/>
              <a:t>In general, the perspective transformation can be expressed as</a:t>
            </a:r>
          </a:p>
        </p:txBody>
      </p:sp>
      <p:sp>
        <p:nvSpPr>
          <p:cNvPr id="2" name="Rectangle 2"/>
          <p:cNvSpPr>
            <a:spLocks noChangeArrowheads="1"/>
          </p:cNvSpPr>
          <p:nvPr/>
        </p:nvSpPr>
        <p:spPr bwMode="auto">
          <a:xfrm>
            <a:off x="2924629" y="510339"/>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 name="Rectangle 6"/>
          <p:cNvSpPr>
            <a:spLocks noChangeArrowheads="1"/>
          </p:cNvSpPr>
          <p:nvPr/>
        </p:nvSpPr>
        <p:spPr bwMode="auto">
          <a:xfrm>
            <a:off x="2924629" y="580444"/>
            <a:ext cx="851754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3" name="Picture 2">
            <a:extLst>
              <a:ext uri="{FF2B5EF4-FFF2-40B4-BE49-F238E27FC236}">
                <a16:creationId xmlns:a16="http://schemas.microsoft.com/office/drawing/2014/main" id="{017669FF-824A-B73B-EE21-3800133416D5}"/>
              </a:ext>
            </a:extLst>
          </p:cNvPr>
          <p:cNvPicPr>
            <a:picLocks noChangeAspect="1"/>
          </p:cNvPicPr>
          <p:nvPr/>
        </p:nvPicPr>
        <p:blipFill>
          <a:blip r:embed="rId2"/>
          <a:stretch>
            <a:fillRect/>
          </a:stretch>
        </p:blipFill>
        <p:spPr>
          <a:xfrm>
            <a:off x="5516517" y="842408"/>
            <a:ext cx="3066181" cy="1928552"/>
          </a:xfrm>
          <a:prstGeom prst="rect">
            <a:avLst/>
          </a:prstGeom>
        </p:spPr>
      </p:pic>
      <p:pic>
        <p:nvPicPr>
          <p:cNvPr id="6" name="Picture 5">
            <a:extLst>
              <a:ext uri="{FF2B5EF4-FFF2-40B4-BE49-F238E27FC236}">
                <a16:creationId xmlns:a16="http://schemas.microsoft.com/office/drawing/2014/main" id="{33633FE2-89B3-7DD0-243F-8A29C50B90D0}"/>
              </a:ext>
            </a:extLst>
          </p:cNvPr>
          <p:cNvPicPr>
            <a:picLocks noChangeAspect="1"/>
          </p:cNvPicPr>
          <p:nvPr/>
        </p:nvPicPr>
        <p:blipFill>
          <a:blip r:embed="rId3"/>
          <a:stretch>
            <a:fillRect/>
          </a:stretch>
        </p:blipFill>
        <p:spPr>
          <a:xfrm>
            <a:off x="5144951" y="2770960"/>
            <a:ext cx="3524250" cy="1295400"/>
          </a:xfrm>
          <a:prstGeom prst="rect">
            <a:avLst/>
          </a:prstGeom>
        </p:spPr>
      </p:pic>
      <p:sp>
        <p:nvSpPr>
          <p:cNvPr id="11" name="Text Placeholder 7">
            <a:extLst>
              <a:ext uri="{FF2B5EF4-FFF2-40B4-BE49-F238E27FC236}">
                <a16:creationId xmlns:a16="http://schemas.microsoft.com/office/drawing/2014/main" id="{BB913FDA-FF90-A6C8-6CF3-12C1CD7A4506}"/>
              </a:ext>
            </a:extLst>
          </p:cNvPr>
          <p:cNvSpPr txBox="1">
            <a:spLocks/>
          </p:cNvSpPr>
          <p:nvPr/>
        </p:nvSpPr>
        <p:spPr>
          <a:xfrm>
            <a:off x="720000" y="3060334"/>
            <a:ext cx="3852000" cy="713778"/>
          </a:xfrm>
          <a:prstGeom prst="rect">
            <a:avLst/>
          </a:prstGeom>
        </p:spPr>
        <p:txBody>
          <a:bodyPr spcFirstLastPara="1" vert="horz" wrap="square" lIns="91425" tIns="91425" rIns="91425" bIns="91425" rtlCol="0" anchor="t" anchorCtr="0">
            <a:noAutofit/>
          </a:bodyPr>
          <a:lstStyle>
            <a:lvl1pPr marL="457200" lvl="0" indent="-304800" algn="l" defTabSz="685800" rtl="0" eaLnBrk="1" latinLnBrk="0" hangingPunct="1">
              <a:lnSpc>
                <a:spcPct val="100000"/>
              </a:lnSpc>
              <a:spcBef>
                <a:spcPts val="0"/>
              </a:spcBef>
              <a:spcAft>
                <a:spcPts val="0"/>
              </a:spcAft>
              <a:buClr>
                <a:srgbClr val="434343"/>
              </a:buClr>
              <a:buSzPts val="1200"/>
              <a:buFont typeface="Corbel" pitchFamily="34" charset="0"/>
              <a:buChar char="●"/>
              <a:defRPr sz="1250" kern="1200">
                <a:solidFill>
                  <a:srgbClr val="434343"/>
                </a:solidFill>
                <a:latin typeface="+mn-lt"/>
                <a:ea typeface="+mn-ea"/>
                <a:cs typeface="+mn-cs"/>
              </a:defRPr>
            </a:lvl1pPr>
            <a:lvl2pPr marL="914400" lvl="1"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500" kern="1200">
                <a:solidFill>
                  <a:srgbClr val="434343"/>
                </a:solidFill>
                <a:latin typeface="+mn-lt"/>
                <a:ea typeface="+mn-ea"/>
                <a:cs typeface="+mn-cs"/>
              </a:defRPr>
            </a:lvl2pPr>
            <a:lvl3pPr marL="1371600" lvl="2"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350" kern="1200">
                <a:solidFill>
                  <a:srgbClr val="434343"/>
                </a:solidFill>
                <a:latin typeface="+mn-lt"/>
                <a:ea typeface="+mn-ea"/>
                <a:cs typeface="+mn-cs"/>
              </a:defRPr>
            </a:lvl3pPr>
            <a:lvl4pPr marL="1828800" lvl="3"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4pPr>
            <a:lvl5pPr marL="2286000" lvl="4"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5pPr>
            <a:lvl6pPr marL="2743200" lvl="5"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6pPr>
            <a:lvl7pPr marL="3200400" lvl="6"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7pPr>
            <a:lvl8pPr marL="3657600" lvl="7"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8pPr>
            <a:lvl9pPr marL="4114800" lvl="8" indent="-304800" algn="l" defTabSz="685800" rtl="0" eaLnBrk="1" latinLnBrk="0" hangingPunct="1">
              <a:lnSpc>
                <a:spcPct val="115000"/>
              </a:lnSpc>
              <a:spcBef>
                <a:spcPts val="1600"/>
              </a:spcBef>
              <a:spcAft>
                <a:spcPts val="1600"/>
              </a:spcAft>
              <a:buClr>
                <a:srgbClr val="434343"/>
              </a:buClr>
              <a:buSzPts val="1200"/>
              <a:buFont typeface="Roboto Condensed Light"/>
              <a:buChar char="■"/>
              <a:defRPr sz="1200" kern="1200">
                <a:solidFill>
                  <a:srgbClr val="434343"/>
                </a:solidFill>
                <a:latin typeface="+mn-lt"/>
                <a:ea typeface="+mn-ea"/>
                <a:cs typeface="+mn-cs"/>
              </a:defRPr>
            </a:lvl9pPr>
          </a:lstStyle>
          <a:p>
            <a:pPr marL="152400" indent="0" algn="ctr">
              <a:buFont typeface="Corbel" pitchFamily="34" charset="0"/>
              <a:buNone/>
            </a:pPr>
            <a:r>
              <a:rPr lang="en-US" sz="2000" b="1" dirty="0"/>
              <a:t>The transformation matrix (M) can be seen as a combination of</a:t>
            </a:r>
          </a:p>
        </p:txBody>
      </p:sp>
      <p:sp>
        <p:nvSpPr>
          <p:cNvPr id="9" name="Title 1">
            <a:extLst>
              <a:ext uri="{FF2B5EF4-FFF2-40B4-BE49-F238E27FC236}">
                <a16:creationId xmlns:a16="http://schemas.microsoft.com/office/drawing/2014/main" id="{1F7A9C37-03DC-441F-97AF-1657DB9F3974}"/>
              </a:ext>
            </a:extLst>
          </p:cNvPr>
          <p:cNvSpPr txBox="1">
            <a:spLocks/>
          </p:cNvSpPr>
          <p:nvPr/>
        </p:nvSpPr>
        <p:spPr>
          <a:xfrm>
            <a:off x="720000" y="4158551"/>
            <a:ext cx="7704000" cy="572700"/>
          </a:xfrm>
          <a:prstGeom prst="rect">
            <a:avLst/>
          </a:prstGeom>
        </p:spPr>
        <p:txBody>
          <a:bodyPr spcFirstLastPara="1" vert="horz" wrap="square" lIns="91425" tIns="91425" rIns="91425" bIns="91425" rtlCol="0" anchor="t" anchorCtr="0">
            <a:noAutofit/>
          </a:bodyPr>
          <a:lstStyle>
            <a:lvl1pPr lvl="0" algn="ctr" defTabSz="685800" rtl="0" eaLnBrk="1" latinLnBrk="0" hangingPunct="1">
              <a:lnSpc>
                <a:spcPct val="90000"/>
              </a:lnSpc>
              <a:spcBef>
                <a:spcPts val="0"/>
              </a:spcBef>
              <a:spcAft>
                <a:spcPts val="0"/>
              </a:spcAft>
              <a:buSzPts val="2800"/>
              <a:buNone/>
              <a:defRPr sz="3300" kern="1200">
                <a:solidFill>
                  <a:schemeClr val="accent1"/>
                </a:solidFill>
                <a:latin typeface="+mj-lt"/>
                <a:ea typeface="+mj-ea"/>
                <a:cs typeface="+mj-cs"/>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rPr lang="en-US" dirty="0"/>
              <a:t>But first, the input points should be ordered</a:t>
            </a:r>
          </a:p>
        </p:txBody>
      </p:sp>
    </p:spTree>
    <p:extLst>
      <p:ext uri="{BB962C8B-B14F-4D97-AF65-F5344CB8AC3E}">
        <p14:creationId xmlns:p14="http://schemas.microsoft.com/office/powerpoint/2010/main" val="20227575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9"/>
          <p:cNvSpPr txBox="1">
            <a:spLocks noGrp="1"/>
          </p:cNvSpPr>
          <p:nvPr>
            <p:ph type="title"/>
          </p:nvPr>
        </p:nvSpPr>
        <p:spPr>
          <a:xfrm>
            <a:off x="720000" y="644921"/>
            <a:ext cx="7704000" cy="572700"/>
          </a:xfrm>
          <a:prstGeom prst="rect">
            <a:avLst/>
          </a:prstGeom>
        </p:spPr>
        <p:txBody>
          <a:bodyPr spcFirstLastPara="1" wrap="square" lIns="91425" tIns="91425" rIns="91425" bIns="91425" anchor="t" anchorCtr="0">
            <a:noAutofit/>
          </a:bodyPr>
          <a:lstStyle/>
          <a:p>
            <a:pPr lvl="0" algn="l" rtl="0">
              <a:spcBef>
                <a:spcPts val="0"/>
              </a:spcBef>
              <a:spcAft>
                <a:spcPts val="0"/>
              </a:spcAft>
            </a:pPr>
            <a:r>
              <a:rPr lang="en-US" dirty="0">
                <a:latin typeface="+mj-lt"/>
              </a:rPr>
              <a:t>Reorder function</a:t>
            </a:r>
            <a:br>
              <a:rPr lang="en-US" dirty="0">
                <a:latin typeface="+mj-lt"/>
              </a:rPr>
            </a:br>
            <a:endParaRPr lang="en-US" dirty="0">
              <a:latin typeface="+mj-lt"/>
            </a:endParaRPr>
          </a:p>
        </p:txBody>
      </p:sp>
      <p:sp>
        <p:nvSpPr>
          <p:cNvPr id="2" name="Rectangle 2"/>
          <p:cNvSpPr>
            <a:spLocks noChangeArrowheads="1"/>
          </p:cNvSpPr>
          <p:nvPr/>
        </p:nvSpPr>
        <p:spPr bwMode="auto">
          <a:xfrm>
            <a:off x="5312229" y="2680317"/>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a:extLst>
              <a:ext uri="{FF2B5EF4-FFF2-40B4-BE49-F238E27FC236}">
                <a16:creationId xmlns:a16="http://schemas.microsoft.com/office/drawing/2014/main" id="{3AC17F07-F17D-DE5F-FD33-B61E875DEA5A}"/>
              </a:ext>
            </a:extLst>
          </p:cNvPr>
          <p:cNvPicPr>
            <a:picLocks noChangeAspect="1"/>
          </p:cNvPicPr>
          <p:nvPr/>
        </p:nvPicPr>
        <p:blipFill>
          <a:blip r:embed="rId3"/>
          <a:stretch>
            <a:fillRect/>
          </a:stretch>
        </p:blipFill>
        <p:spPr>
          <a:xfrm>
            <a:off x="5116108" y="1546291"/>
            <a:ext cx="3954555" cy="1690497"/>
          </a:xfrm>
          <a:prstGeom prst="rect">
            <a:avLst/>
          </a:prstGeom>
        </p:spPr>
      </p:pic>
      <p:pic>
        <p:nvPicPr>
          <p:cNvPr id="11" name="Picture 10">
            <a:extLst>
              <a:ext uri="{FF2B5EF4-FFF2-40B4-BE49-F238E27FC236}">
                <a16:creationId xmlns:a16="http://schemas.microsoft.com/office/drawing/2014/main" id="{1B92CFBA-F955-9CD3-326B-C58BF8593557}"/>
              </a:ext>
            </a:extLst>
          </p:cNvPr>
          <p:cNvPicPr>
            <a:picLocks noChangeAspect="1"/>
          </p:cNvPicPr>
          <p:nvPr/>
        </p:nvPicPr>
        <p:blipFill>
          <a:blip r:embed="rId4"/>
          <a:stretch>
            <a:fillRect/>
          </a:stretch>
        </p:blipFill>
        <p:spPr>
          <a:xfrm>
            <a:off x="6281596" y="3203297"/>
            <a:ext cx="1542422" cy="1524132"/>
          </a:xfrm>
          <a:prstGeom prst="rect">
            <a:avLst/>
          </a:prstGeom>
        </p:spPr>
      </p:pic>
      <p:sp>
        <p:nvSpPr>
          <p:cNvPr id="13" name="TextBox 12">
            <a:extLst>
              <a:ext uri="{FF2B5EF4-FFF2-40B4-BE49-F238E27FC236}">
                <a16:creationId xmlns:a16="http://schemas.microsoft.com/office/drawing/2014/main" id="{7DFBF4A1-D260-E774-660D-85360F215497}"/>
              </a:ext>
            </a:extLst>
          </p:cNvPr>
          <p:cNvSpPr txBox="1"/>
          <p:nvPr/>
        </p:nvSpPr>
        <p:spPr>
          <a:xfrm>
            <a:off x="5034950" y="3236788"/>
            <a:ext cx="1853509" cy="369332"/>
          </a:xfrm>
          <a:prstGeom prst="rect">
            <a:avLst/>
          </a:prstGeom>
          <a:noFill/>
        </p:spPr>
        <p:txBody>
          <a:bodyPr wrap="square">
            <a:spAutoFit/>
          </a:bodyPr>
          <a:lstStyle/>
          <a:p>
            <a:r>
              <a:rPr lang="en-US" dirty="0">
                <a:solidFill>
                  <a:schemeClr val="bg1">
                    <a:lumMod val="25000"/>
                  </a:schemeClr>
                </a:solidFill>
                <a:latin typeface="Arimo" panose="020B0604020202020204" charset="0"/>
                <a:ea typeface="Arimo" panose="020B0604020202020204" charset="0"/>
                <a:cs typeface="Arimo" panose="020B0604020202020204" charset="0"/>
              </a:rPr>
              <a:t>Such that:</a:t>
            </a:r>
            <a:endParaRPr lang="en-US" dirty="0"/>
          </a:p>
        </p:txBody>
      </p:sp>
      <p:pic>
        <p:nvPicPr>
          <p:cNvPr id="4" name="Picture 3">
            <a:extLst>
              <a:ext uri="{FF2B5EF4-FFF2-40B4-BE49-F238E27FC236}">
                <a16:creationId xmlns:a16="http://schemas.microsoft.com/office/drawing/2014/main" id="{89357B36-C3CC-43AE-A8B1-7227562B3A24}"/>
              </a:ext>
            </a:extLst>
          </p:cNvPr>
          <p:cNvPicPr>
            <a:picLocks noChangeAspect="1"/>
          </p:cNvPicPr>
          <p:nvPr/>
        </p:nvPicPr>
        <p:blipFill>
          <a:blip r:embed="rId5"/>
          <a:stretch>
            <a:fillRect/>
          </a:stretch>
        </p:blipFill>
        <p:spPr>
          <a:xfrm>
            <a:off x="193771" y="1418990"/>
            <a:ext cx="4841180" cy="2824022"/>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BF2AA69-0E0B-F9AD-9C9C-6489531D9062}"/>
              </a:ext>
            </a:extLst>
          </p:cNvPr>
          <p:cNvPicPr>
            <a:picLocks noChangeAspect="1"/>
          </p:cNvPicPr>
          <p:nvPr/>
        </p:nvPicPr>
        <p:blipFill>
          <a:blip r:embed="rId3"/>
          <a:stretch>
            <a:fillRect/>
          </a:stretch>
        </p:blipFill>
        <p:spPr>
          <a:xfrm>
            <a:off x="4769548" y="1735175"/>
            <a:ext cx="3546503" cy="1673149"/>
          </a:xfrm>
          <a:prstGeom prst="rect">
            <a:avLst/>
          </a:prstGeom>
        </p:spPr>
      </p:pic>
      <p:cxnSp>
        <p:nvCxnSpPr>
          <p:cNvPr id="12" name="Straight Arrow Connector 11">
            <a:extLst>
              <a:ext uri="{FF2B5EF4-FFF2-40B4-BE49-F238E27FC236}">
                <a16:creationId xmlns:a16="http://schemas.microsoft.com/office/drawing/2014/main" id="{FB959D08-3156-EFAE-6FFA-501671DFAE9A}"/>
              </a:ext>
            </a:extLst>
          </p:cNvPr>
          <p:cNvCxnSpPr/>
          <p:nvPr/>
        </p:nvCxnSpPr>
        <p:spPr>
          <a:xfrm flipH="1">
            <a:off x="6018125" y="2743202"/>
            <a:ext cx="699715" cy="246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681B258-9024-2973-37EE-866F905E9061}"/>
              </a:ext>
            </a:extLst>
          </p:cNvPr>
          <p:cNvCxnSpPr>
            <a:cxnSpLocks/>
          </p:cNvCxnSpPr>
          <p:nvPr/>
        </p:nvCxnSpPr>
        <p:spPr>
          <a:xfrm flipH="1">
            <a:off x="6542799" y="2743202"/>
            <a:ext cx="557105" cy="246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5C4F186-0FB9-A93E-B67A-4274DD626CB5}"/>
              </a:ext>
            </a:extLst>
          </p:cNvPr>
          <p:cNvCxnSpPr>
            <a:cxnSpLocks/>
          </p:cNvCxnSpPr>
          <p:nvPr/>
        </p:nvCxnSpPr>
        <p:spPr>
          <a:xfrm flipH="1">
            <a:off x="7035892" y="2743202"/>
            <a:ext cx="413468" cy="246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ABAC484-A054-E23C-A7C0-F5C2B4548352}"/>
              </a:ext>
            </a:extLst>
          </p:cNvPr>
          <p:cNvCxnSpPr>
            <a:cxnSpLocks/>
          </p:cNvCxnSpPr>
          <p:nvPr/>
        </p:nvCxnSpPr>
        <p:spPr>
          <a:xfrm flipH="1">
            <a:off x="7449360" y="2687543"/>
            <a:ext cx="318052" cy="3021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23" name="Object 22">
            <a:extLst>
              <a:ext uri="{FF2B5EF4-FFF2-40B4-BE49-F238E27FC236}">
                <a16:creationId xmlns:a16="http://schemas.microsoft.com/office/drawing/2014/main" id="{0EA225E8-4F7C-BDFC-60BD-D7EDC76A5083}"/>
              </a:ext>
            </a:extLst>
          </p:cNvPr>
          <p:cNvGraphicFramePr>
            <a:graphicFrameLocks noChangeAspect="1"/>
          </p:cNvGraphicFramePr>
          <p:nvPr>
            <p:extLst>
              <p:ext uri="{D42A27DB-BD31-4B8C-83A1-F6EECF244321}">
                <p14:modId xmlns:p14="http://schemas.microsoft.com/office/powerpoint/2010/main" val="4247417887"/>
              </p:ext>
            </p:extLst>
          </p:nvPr>
        </p:nvGraphicFramePr>
        <p:xfrm>
          <a:off x="676731" y="444405"/>
          <a:ext cx="3146425" cy="4486275"/>
        </p:xfrm>
        <a:graphic>
          <a:graphicData uri="http://schemas.openxmlformats.org/presentationml/2006/ole">
            <mc:AlternateContent xmlns:mc="http://schemas.openxmlformats.org/markup-compatibility/2006">
              <mc:Choice xmlns:v="urn:schemas-microsoft-com:vml" Requires="v">
                <p:oleObj spid="_x0000_s2056" r:id="rId4" imgW="2946597" imgH="4210336" progId="Visio.Drawing.15">
                  <p:embed/>
                </p:oleObj>
              </mc:Choice>
              <mc:Fallback>
                <p:oleObj r:id="rId4" imgW="2946597" imgH="4210336" progId="Visio.Drawing.15">
                  <p:embed/>
                  <p:pic>
                    <p:nvPicPr>
                      <p:cNvPr id="10" name="Object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6731" y="444405"/>
                        <a:ext cx="3146425" cy="4486275"/>
                      </a:xfrm>
                      <a:prstGeom prst="rect">
                        <a:avLst/>
                      </a:prstGeom>
                      <a:noFill/>
                    </p:spPr>
                  </p:pic>
                </p:oleObj>
              </mc:Fallback>
            </mc:AlternateContent>
          </a:graphicData>
        </a:graphic>
      </p:graphicFrame>
    </p:spTree>
    <p:extLst>
      <p:ext uri="{BB962C8B-B14F-4D97-AF65-F5344CB8AC3E}">
        <p14:creationId xmlns:p14="http://schemas.microsoft.com/office/powerpoint/2010/main" val="12981388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7">
            <a:extLst>
              <a:ext uri="{FF2B5EF4-FFF2-40B4-BE49-F238E27FC236}">
                <a16:creationId xmlns:a16="http://schemas.microsoft.com/office/drawing/2014/main" id="{8D0D025B-72F6-85C7-887B-74BD84095482}"/>
              </a:ext>
            </a:extLst>
          </p:cNvPr>
          <p:cNvSpPr txBox="1">
            <a:spLocks/>
          </p:cNvSpPr>
          <p:nvPr/>
        </p:nvSpPr>
        <p:spPr>
          <a:xfrm>
            <a:off x="3185251" y="1485737"/>
            <a:ext cx="2897483" cy="613315"/>
          </a:xfrm>
          <a:prstGeom prst="rect">
            <a:avLst/>
          </a:prstGeom>
        </p:spPr>
        <p:txBody>
          <a:bodyPr/>
          <a:lstStyle>
            <a:lvl1pPr marL="171450" indent="-137160" algn="l" defTabSz="685800" rtl="0" eaLnBrk="1" latinLnBrk="0" hangingPunct="1">
              <a:lnSpc>
                <a:spcPct val="90000"/>
              </a:lnSpc>
              <a:spcBef>
                <a:spcPts val="1050"/>
              </a:spcBef>
              <a:buClr>
                <a:schemeClr val="accent1"/>
              </a:buClr>
              <a:buSzPct val="80000"/>
              <a:buFont typeface="Corbel" pitchFamily="34" charset="0"/>
              <a:buChar char="•"/>
              <a:defRPr sz="165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5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35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4pPr>
            <a:lvl5pPr marL="96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5pPr>
            <a:lvl6pPr marL="12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6pPr>
            <a:lvl7pPr marL="142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7pPr>
            <a:lvl8pPr marL="165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8pPr>
            <a:lvl9pPr marL="1875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200" kern="1200">
                <a:solidFill>
                  <a:schemeClr val="accent1"/>
                </a:solidFill>
                <a:latin typeface="+mn-lt"/>
                <a:ea typeface="+mn-ea"/>
                <a:cs typeface="+mn-cs"/>
              </a:defRPr>
            </a:lvl9pPr>
          </a:lstStyle>
          <a:p>
            <a:pPr marL="34290" indent="0" algn="ctr">
              <a:buNone/>
            </a:pPr>
            <a:r>
              <a:rPr lang="en-US" sz="2400" dirty="0"/>
              <a:t>Distance Calculation</a:t>
            </a:r>
          </a:p>
        </p:txBody>
      </p:sp>
      <p:pic>
        <p:nvPicPr>
          <p:cNvPr id="4" name="Picture 3">
            <a:extLst>
              <a:ext uri="{FF2B5EF4-FFF2-40B4-BE49-F238E27FC236}">
                <a16:creationId xmlns:a16="http://schemas.microsoft.com/office/drawing/2014/main" id="{36B484A8-BE38-4A1B-19BC-39C366586C2B}"/>
              </a:ext>
            </a:extLst>
          </p:cNvPr>
          <p:cNvPicPr>
            <a:picLocks noChangeAspect="1"/>
          </p:cNvPicPr>
          <p:nvPr/>
        </p:nvPicPr>
        <p:blipFill rotWithShape="1">
          <a:blip r:embed="rId2"/>
          <a:srcRect t="25461"/>
          <a:stretch/>
        </p:blipFill>
        <p:spPr>
          <a:xfrm>
            <a:off x="2411075" y="1988426"/>
            <a:ext cx="4445836" cy="1855761"/>
          </a:xfrm>
          <a:prstGeom prst="rect">
            <a:avLst/>
          </a:prstGeom>
        </p:spPr>
      </p:pic>
    </p:spTree>
    <p:extLst>
      <p:ext uri="{BB962C8B-B14F-4D97-AF65-F5344CB8AC3E}">
        <p14:creationId xmlns:p14="http://schemas.microsoft.com/office/powerpoint/2010/main" val="14217857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720000" y="510339"/>
            <a:ext cx="7704000" cy="572700"/>
          </a:xfrm>
        </p:spPr>
        <p:txBody>
          <a:bodyPr/>
          <a:lstStyle/>
          <a:p>
            <a:pPr marL="34290" indent="0" algn="l">
              <a:buNone/>
            </a:pPr>
            <a:r>
              <a:rPr lang="en-US" sz="2400" dirty="0"/>
              <a:t>Distance Calculation</a:t>
            </a:r>
          </a:p>
        </p:txBody>
      </p:sp>
      <p:sp>
        <p:nvSpPr>
          <p:cNvPr id="8" name="Text Placeholder 7"/>
          <p:cNvSpPr>
            <a:spLocks noGrp="1"/>
          </p:cNvSpPr>
          <p:nvPr>
            <p:ph type="body" idx="1"/>
          </p:nvPr>
        </p:nvSpPr>
        <p:spPr>
          <a:xfrm>
            <a:off x="720000" y="1215752"/>
            <a:ext cx="3975986" cy="3416400"/>
          </a:xfrm>
        </p:spPr>
        <p:txBody>
          <a:bodyPr/>
          <a:lstStyle/>
          <a:p>
            <a:pPr marL="152400" indent="0">
              <a:buNone/>
            </a:pPr>
            <a:r>
              <a:rPr lang="en-US" sz="1800" b="1" dirty="0"/>
              <a:t>Function Definition:</a:t>
            </a:r>
          </a:p>
          <a:p>
            <a:pPr marL="152400" indent="0">
              <a:buNone/>
            </a:pPr>
            <a:endParaRPr lang="en-US" sz="1800" b="1" dirty="0"/>
          </a:p>
          <a:p>
            <a:r>
              <a:rPr lang="en-US" sz="1800" dirty="0">
                <a:solidFill>
                  <a:schemeClr val="bg1">
                    <a:lumMod val="25000"/>
                  </a:schemeClr>
                </a:solidFill>
              </a:rPr>
              <a:t>The </a:t>
            </a:r>
            <a:r>
              <a:rPr lang="en-US" sz="1800" dirty="0" err="1">
                <a:solidFill>
                  <a:srgbClr val="002060"/>
                </a:solidFill>
              </a:rPr>
              <a:t>find_Dis</a:t>
            </a:r>
            <a:r>
              <a:rPr lang="en-US" sz="1800" dirty="0">
                <a:solidFill>
                  <a:srgbClr val="002060"/>
                </a:solidFill>
              </a:rPr>
              <a:t>() </a:t>
            </a:r>
            <a:r>
              <a:rPr lang="en-US" sz="1800" dirty="0">
                <a:solidFill>
                  <a:schemeClr val="bg1">
                    <a:lumMod val="25000"/>
                  </a:schemeClr>
                </a:solidFill>
              </a:rPr>
              <a:t>function takes two parameters: pts1 and pts2, which represent the coordinates of two points in a two-dimensional space.</a:t>
            </a:r>
          </a:p>
          <a:p>
            <a:pPr marL="152400" indent="0">
              <a:buNone/>
            </a:pPr>
            <a:endParaRPr lang="en-US" sz="1800" dirty="0">
              <a:solidFill>
                <a:schemeClr val="bg1">
                  <a:lumMod val="25000"/>
                </a:schemeClr>
              </a:solidFill>
            </a:endParaRPr>
          </a:p>
          <a:p>
            <a:r>
              <a:rPr lang="en-US" sz="1800" dirty="0">
                <a:solidFill>
                  <a:schemeClr val="bg1">
                    <a:lumMod val="25000"/>
                  </a:schemeClr>
                </a:solidFill>
              </a:rPr>
              <a:t>It returns the Euclidean distance between the two points.</a:t>
            </a:r>
          </a:p>
        </p:txBody>
      </p:sp>
      <p:sp>
        <p:nvSpPr>
          <p:cNvPr id="2" name="Rectangle 4"/>
          <p:cNvSpPr>
            <a:spLocks noChangeArrowheads="1"/>
          </p:cNvSpPr>
          <p:nvPr/>
        </p:nvSpPr>
        <p:spPr bwMode="auto">
          <a:xfrm>
            <a:off x="2051437" y="2743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3" name="Object 2"/>
          <p:cNvGraphicFramePr>
            <a:graphicFrameLocks noChangeAspect="1"/>
          </p:cNvGraphicFramePr>
          <p:nvPr>
            <p:extLst>
              <p:ext uri="{D42A27DB-BD31-4B8C-83A1-F6EECF244321}">
                <p14:modId xmlns:p14="http://schemas.microsoft.com/office/powerpoint/2010/main" val="1392140234"/>
              </p:ext>
            </p:extLst>
          </p:nvPr>
        </p:nvGraphicFramePr>
        <p:xfrm>
          <a:off x="4028395" y="1015138"/>
          <a:ext cx="4895409" cy="3347631"/>
        </p:xfrm>
        <a:graphic>
          <a:graphicData uri="http://schemas.openxmlformats.org/presentationml/2006/ole">
            <mc:AlternateContent xmlns:mc="http://schemas.openxmlformats.org/markup-compatibility/2006">
              <mc:Choice xmlns:v="urn:schemas-microsoft-com:vml" Requires="v">
                <p:oleObj spid="_x0000_s3080" r:id="rId3" imgW="3302099" imgH="2248076" progId="Visio.Drawing.15">
                  <p:embed/>
                </p:oleObj>
              </mc:Choice>
              <mc:Fallback>
                <p:oleObj r:id="rId3" imgW="3302099" imgH="2248076" progId="Visio.Drawing.15">
                  <p:embed/>
                  <p:pic>
                    <p:nvPicPr>
                      <p:cNvPr id="0"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28395" y="1015138"/>
                        <a:ext cx="4895409" cy="3347631"/>
                      </a:xfrm>
                      <a:prstGeom prst="rect">
                        <a:avLst/>
                      </a:prstGeom>
                      <a:noFill/>
                    </p:spPr>
                  </p:pic>
                </p:oleObj>
              </mc:Fallback>
            </mc:AlternateContent>
          </a:graphicData>
        </a:graphic>
      </p:graphicFrame>
    </p:spTree>
    <p:extLst>
      <p:ext uri="{BB962C8B-B14F-4D97-AF65-F5344CB8AC3E}">
        <p14:creationId xmlns:p14="http://schemas.microsoft.com/office/powerpoint/2010/main" val="4802596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79995-F82B-78FA-3F3C-F084248F705B}"/>
              </a:ext>
            </a:extLst>
          </p:cNvPr>
          <p:cNvSpPr>
            <a:spLocks noGrp="1"/>
          </p:cNvSpPr>
          <p:nvPr>
            <p:ph type="title"/>
          </p:nvPr>
        </p:nvSpPr>
        <p:spPr/>
        <p:txBody>
          <a:bodyPr/>
          <a:lstStyle/>
          <a:p>
            <a:r>
              <a:rPr lang="en-US" dirty="0"/>
              <a:t>Main Program</a:t>
            </a:r>
          </a:p>
        </p:txBody>
      </p:sp>
      <p:sp>
        <p:nvSpPr>
          <p:cNvPr id="3" name="Text Placeholder 2">
            <a:extLst>
              <a:ext uri="{FF2B5EF4-FFF2-40B4-BE49-F238E27FC236}">
                <a16:creationId xmlns:a16="http://schemas.microsoft.com/office/drawing/2014/main" id="{1853EE14-4AAF-C56E-0026-BD43AE43F264}"/>
              </a:ext>
            </a:extLst>
          </p:cNvPr>
          <p:cNvSpPr>
            <a:spLocks noGrp="1"/>
          </p:cNvSpPr>
          <p:nvPr>
            <p:ph type="body" idx="1"/>
          </p:nvPr>
        </p:nvSpPr>
        <p:spPr>
          <a:xfrm>
            <a:off x="720000" y="1017725"/>
            <a:ext cx="3851999" cy="3711428"/>
          </a:xfrm>
        </p:spPr>
        <p:txBody>
          <a:bodyPr/>
          <a:lstStyle/>
          <a:p>
            <a:endParaRPr lang="en-US" sz="2000" dirty="0">
              <a:solidFill>
                <a:srgbClr val="002060"/>
              </a:solidFill>
            </a:endParaRPr>
          </a:p>
          <a:p>
            <a:r>
              <a:rPr lang="en-US" sz="2400" dirty="0">
                <a:solidFill>
                  <a:srgbClr val="002060"/>
                </a:solidFill>
              </a:rPr>
              <a:t>Importing Libraries</a:t>
            </a:r>
          </a:p>
          <a:p>
            <a:pPr marL="152400" indent="0">
              <a:buNone/>
            </a:pPr>
            <a:endParaRPr lang="en-US" sz="2400" dirty="0">
              <a:solidFill>
                <a:srgbClr val="002060"/>
              </a:solidFill>
            </a:endParaRPr>
          </a:p>
          <a:p>
            <a:r>
              <a:rPr lang="en-US" sz="2400" dirty="0">
                <a:solidFill>
                  <a:srgbClr val="002060"/>
                </a:solidFill>
              </a:rPr>
              <a:t>Initializing Variables</a:t>
            </a:r>
          </a:p>
          <a:p>
            <a:endParaRPr lang="en-US" sz="2400" dirty="0">
              <a:solidFill>
                <a:srgbClr val="002060"/>
              </a:solidFill>
            </a:endParaRPr>
          </a:p>
          <a:p>
            <a:r>
              <a:rPr lang="en-US" sz="2400" dirty="0">
                <a:solidFill>
                  <a:srgbClr val="002060"/>
                </a:solidFill>
              </a:rPr>
              <a:t>Main Loop </a:t>
            </a:r>
            <a:endParaRPr lang="en-US" sz="1800" dirty="0"/>
          </a:p>
          <a:p>
            <a:endParaRPr lang="en-US" sz="1600" dirty="0"/>
          </a:p>
        </p:txBody>
      </p:sp>
      <p:pic>
        <p:nvPicPr>
          <p:cNvPr id="10" name="Picture 9">
            <a:extLst>
              <a:ext uri="{FF2B5EF4-FFF2-40B4-BE49-F238E27FC236}">
                <a16:creationId xmlns:a16="http://schemas.microsoft.com/office/drawing/2014/main" id="{89B556CD-5E69-4D52-854B-644AAA3C67F6}"/>
              </a:ext>
            </a:extLst>
          </p:cNvPr>
          <p:cNvPicPr>
            <a:picLocks noChangeAspect="1"/>
          </p:cNvPicPr>
          <p:nvPr/>
        </p:nvPicPr>
        <p:blipFill>
          <a:blip r:embed="rId2"/>
          <a:stretch>
            <a:fillRect/>
          </a:stretch>
        </p:blipFill>
        <p:spPr>
          <a:xfrm>
            <a:off x="4133223" y="1360265"/>
            <a:ext cx="4459113" cy="2889822"/>
          </a:xfrm>
          <a:prstGeom prst="rect">
            <a:avLst/>
          </a:prstGeom>
        </p:spPr>
      </p:pic>
    </p:spTree>
    <p:extLst>
      <p:ext uri="{BB962C8B-B14F-4D97-AF65-F5344CB8AC3E}">
        <p14:creationId xmlns:p14="http://schemas.microsoft.com/office/powerpoint/2010/main" val="4087546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2269549" y="2041101"/>
            <a:ext cx="3831900" cy="103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latin typeface="+mj-lt"/>
              </a:rPr>
              <a:t>Introduction</a:t>
            </a:r>
            <a:endParaRPr dirty="0">
              <a:latin typeface="+mj-lt"/>
            </a:endParaRPr>
          </a:p>
        </p:txBody>
      </p:sp>
      <p:sp>
        <p:nvSpPr>
          <p:cNvPr id="267" name="Google Shape;267;p35"/>
          <p:cNvSpPr txBox="1">
            <a:spLocks noGrp="1"/>
          </p:cNvSpPr>
          <p:nvPr>
            <p:ph type="title" idx="2"/>
          </p:nvPr>
        </p:nvSpPr>
        <p:spPr>
          <a:xfrm>
            <a:off x="1331050" y="2041101"/>
            <a:ext cx="1248600"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01</a:t>
            </a:r>
            <a:endParaRPr dirty="0">
              <a:latin typeface="+mj-l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p:cNvSpPr>
            <a:spLocks noChangeArrowheads="1"/>
          </p:cNvSpPr>
          <p:nvPr/>
        </p:nvSpPr>
        <p:spPr bwMode="auto">
          <a:xfrm>
            <a:off x="758543" y="914399"/>
            <a:ext cx="951512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graphicFrame>
        <p:nvGraphicFramePr>
          <p:cNvPr id="10" name="Object 9"/>
          <p:cNvGraphicFramePr>
            <a:graphicFrameLocks noChangeAspect="1"/>
          </p:cNvGraphicFramePr>
          <p:nvPr>
            <p:extLst>
              <p:ext uri="{D42A27DB-BD31-4B8C-83A1-F6EECF244321}">
                <p14:modId xmlns:p14="http://schemas.microsoft.com/office/powerpoint/2010/main" val="2945807789"/>
              </p:ext>
            </p:extLst>
          </p:nvPr>
        </p:nvGraphicFramePr>
        <p:xfrm>
          <a:off x="143407" y="208451"/>
          <a:ext cx="8857185" cy="4705287"/>
        </p:xfrm>
        <a:graphic>
          <a:graphicData uri="http://schemas.openxmlformats.org/presentationml/2006/ole">
            <mc:AlternateContent xmlns:mc="http://schemas.openxmlformats.org/markup-compatibility/2006">
              <mc:Choice xmlns:v="urn:schemas-microsoft-com:vml" Requires="v">
                <p:oleObj spid="_x0000_s4104" r:id="rId3" imgW="11595421" imgH="5232694" progId="Visio.Drawing.15">
                  <p:embed/>
                </p:oleObj>
              </mc:Choice>
              <mc:Fallback>
                <p:oleObj r:id="rId3" imgW="11595421" imgH="5232694" progId="Visio.Drawing.15">
                  <p:embed/>
                  <p:pic>
                    <p:nvPicPr>
                      <p:cNvPr id="0" name="Object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3407" y="208451"/>
                        <a:ext cx="8857185" cy="4705287"/>
                      </a:xfrm>
                      <a:prstGeom prst="rect">
                        <a:avLst/>
                      </a:prstGeom>
                      <a:noFill/>
                    </p:spPr>
                  </p:pic>
                </p:oleObj>
              </mc:Fallback>
            </mc:AlternateContent>
          </a:graphicData>
        </a:graphic>
      </p:graphicFrame>
    </p:spTree>
    <p:extLst>
      <p:ext uri="{BB962C8B-B14F-4D97-AF65-F5344CB8AC3E}">
        <p14:creationId xmlns:p14="http://schemas.microsoft.com/office/powerpoint/2010/main" val="5199233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9B5D3-C27B-5647-C836-2E3B9B095367}"/>
              </a:ext>
            </a:extLst>
          </p:cNvPr>
          <p:cNvSpPr>
            <a:spLocks noGrp="1"/>
          </p:cNvSpPr>
          <p:nvPr>
            <p:ph type="title"/>
          </p:nvPr>
        </p:nvSpPr>
        <p:spPr/>
        <p:txBody>
          <a:bodyPr/>
          <a:lstStyle/>
          <a:p>
            <a:r>
              <a:rPr lang="en-US" dirty="0"/>
              <a:t>Image Evolution </a:t>
            </a:r>
          </a:p>
        </p:txBody>
      </p:sp>
      <p:pic>
        <p:nvPicPr>
          <p:cNvPr id="4" name="Picture 3">
            <a:extLst>
              <a:ext uri="{FF2B5EF4-FFF2-40B4-BE49-F238E27FC236}">
                <a16:creationId xmlns:a16="http://schemas.microsoft.com/office/drawing/2014/main" id="{2B219ADF-BFBC-246C-5DE0-01FBB0D6BF86}"/>
              </a:ext>
            </a:extLst>
          </p:cNvPr>
          <p:cNvPicPr>
            <a:picLocks noChangeAspect="1"/>
          </p:cNvPicPr>
          <p:nvPr/>
        </p:nvPicPr>
        <p:blipFill>
          <a:blip r:embed="rId2"/>
          <a:stretch>
            <a:fillRect/>
          </a:stretch>
        </p:blipFill>
        <p:spPr>
          <a:xfrm>
            <a:off x="1104470" y="1474470"/>
            <a:ext cx="7048164" cy="2702323"/>
          </a:xfrm>
          <a:prstGeom prst="rect">
            <a:avLst/>
          </a:prstGeom>
        </p:spPr>
      </p:pic>
    </p:spTree>
    <p:extLst>
      <p:ext uri="{BB962C8B-B14F-4D97-AF65-F5344CB8AC3E}">
        <p14:creationId xmlns:p14="http://schemas.microsoft.com/office/powerpoint/2010/main" val="40216571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3326668" y="2097000"/>
            <a:ext cx="3354741" cy="719417"/>
          </a:xfrm>
          <a:prstGeom prst="rect">
            <a:avLst/>
          </a:prstGeom>
        </p:spPr>
        <p:txBody>
          <a:bodyPr spcFirstLastPara="1" wrap="square" lIns="91425" tIns="91425" rIns="91425" bIns="91425" anchor="b" anchorCtr="0">
            <a:noAutofit/>
          </a:bodyPr>
          <a:lstStyle/>
          <a:p>
            <a:pPr lvl="0" algn="l"/>
            <a:r>
              <a:rPr lang="en-US" sz="3000" dirty="0"/>
              <a:t>Project Evaluation</a:t>
            </a:r>
          </a:p>
        </p:txBody>
      </p:sp>
      <p:sp>
        <p:nvSpPr>
          <p:cNvPr id="267" name="Google Shape;267;p35"/>
          <p:cNvSpPr txBox="1">
            <a:spLocks noGrp="1"/>
          </p:cNvSpPr>
          <p:nvPr>
            <p:ph type="title" idx="2"/>
          </p:nvPr>
        </p:nvSpPr>
        <p:spPr>
          <a:xfrm>
            <a:off x="1898315" y="1788558"/>
            <a:ext cx="1293617"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04</a:t>
            </a:r>
            <a:endParaRPr dirty="0">
              <a:latin typeface="+mj-lt"/>
            </a:endParaRPr>
          </a:p>
        </p:txBody>
      </p:sp>
    </p:spTree>
    <p:extLst>
      <p:ext uri="{BB962C8B-B14F-4D97-AF65-F5344CB8AC3E}">
        <p14:creationId xmlns:p14="http://schemas.microsoft.com/office/powerpoint/2010/main" val="27252161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10" name="TextBox 9"/>
          <p:cNvSpPr txBox="1"/>
          <p:nvPr/>
        </p:nvSpPr>
        <p:spPr>
          <a:xfrm>
            <a:off x="720000" y="1753811"/>
            <a:ext cx="7704000" cy="1477328"/>
          </a:xfrm>
          <a:prstGeom prst="rect">
            <a:avLst/>
          </a:prstGeom>
          <a:noFill/>
        </p:spPr>
        <p:txBody>
          <a:bodyPr wrap="square" rtlCol="0">
            <a:spAutoFit/>
          </a:bodyPr>
          <a:lstStyle/>
          <a:p>
            <a:r>
              <a:rPr lang="en-US" dirty="0">
                <a:solidFill>
                  <a:schemeClr val="bg1">
                    <a:lumMod val="25000"/>
                  </a:schemeClr>
                </a:solidFill>
                <a:latin typeface="Arimo" panose="020B0604020202020204" charset="0"/>
                <a:ea typeface="Arimo" panose="020B0604020202020204" charset="0"/>
                <a:cs typeface="Arimo" panose="020B0604020202020204" charset="0"/>
              </a:rPr>
              <a:t>In this section, we will analyze the measurement errors. The aim of this analysis is to provide an understanding of the accuracy and precision of the measurements taken by the software. The data used for analysis includes the comparison between the true measurements and the machine measurements of approximately 24 sampled items.</a:t>
            </a:r>
          </a:p>
        </p:txBody>
      </p:sp>
      <p:sp>
        <p:nvSpPr>
          <p:cNvPr id="2" name="Google Shape;265;p35">
            <a:extLst>
              <a:ext uri="{FF2B5EF4-FFF2-40B4-BE49-F238E27FC236}">
                <a16:creationId xmlns:a16="http://schemas.microsoft.com/office/drawing/2014/main" id="{AC202353-E2E1-3386-9048-B5F59BAD2F37}"/>
              </a:ext>
            </a:extLst>
          </p:cNvPr>
          <p:cNvSpPr txBox="1">
            <a:spLocks/>
          </p:cNvSpPr>
          <p:nvPr/>
        </p:nvSpPr>
        <p:spPr>
          <a:xfrm>
            <a:off x="3538334" y="645442"/>
            <a:ext cx="3354741" cy="719417"/>
          </a:xfrm>
          <a:prstGeom prst="rect">
            <a:avLst/>
          </a:prstGeom>
        </p:spPr>
        <p:txBody>
          <a:bodyPr spcFirstLastPara="1" vert="horz" wrap="square" lIns="91425" tIns="91425" rIns="91425" bIns="91425" rtlCol="0" anchor="b" anchorCtr="0">
            <a:noAutofit/>
          </a:bodyPr>
          <a:lstStyle>
            <a:lvl1pPr lvl="0" algn="ctr" defTabSz="685800" rtl="0" eaLnBrk="1" latinLnBrk="0" hangingPunct="1">
              <a:lnSpc>
                <a:spcPct val="90000"/>
              </a:lnSpc>
              <a:spcBef>
                <a:spcPts val="0"/>
              </a:spcBef>
              <a:spcAft>
                <a:spcPts val="0"/>
              </a:spcAft>
              <a:buSzPts val="2800"/>
              <a:buNone/>
              <a:defRPr sz="3300" kern="1200">
                <a:solidFill>
                  <a:schemeClr val="accent1"/>
                </a:solidFill>
                <a:latin typeface="+mj-lt"/>
                <a:ea typeface="+mj-ea"/>
                <a:cs typeface="+mj-c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pPr algn="l"/>
            <a:endParaRPr lang="en-US" sz="3000" dirty="0"/>
          </a:p>
        </p:txBody>
      </p:sp>
      <p:sp>
        <p:nvSpPr>
          <p:cNvPr id="4" name="Title 3">
            <a:extLst>
              <a:ext uri="{FF2B5EF4-FFF2-40B4-BE49-F238E27FC236}">
                <a16:creationId xmlns:a16="http://schemas.microsoft.com/office/drawing/2014/main" id="{67FC8295-FDD0-D3BC-1E99-586D96847A2F}"/>
              </a:ext>
            </a:extLst>
          </p:cNvPr>
          <p:cNvSpPr>
            <a:spLocks noGrp="1"/>
          </p:cNvSpPr>
          <p:nvPr>
            <p:ph type="title"/>
          </p:nvPr>
        </p:nvSpPr>
        <p:spPr>
          <a:xfrm>
            <a:off x="720000" y="521225"/>
            <a:ext cx="7704000" cy="572700"/>
          </a:xfrm>
        </p:spPr>
        <p:txBody>
          <a:bodyPr/>
          <a:lstStyle/>
          <a:p>
            <a:pPr algn="l"/>
            <a:r>
              <a:rPr lang="en-US" dirty="0"/>
              <a:t>Project Evaluation</a:t>
            </a:r>
            <a:br>
              <a:rPr lang="en-US" dirty="0"/>
            </a:b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pic>
        <p:nvPicPr>
          <p:cNvPr id="21" name="Picture 20"/>
          <p:cNvPicPr/>
          <p:nvPr/>
        </p:nvPicPr>
        <p:blipFill>
          <a:blip r:embed="rId3" cstate="print">
            <a:extLst>
              <a:ext uri="{28A0092B-C50C-407E-A947-70E740481C1C}">
                <a14:useLocalDpi xmlns:a14="http://schemas.microsoft.com/office/drawing/2010/main" val="0"/>
              </a:ext>
            </a:extLst>
          </a:blip>
          <a:stretch>
            <a:fillRect/>
          </a:stretch>
        </p:blipFill>
        <p:spPr>
          <a:xfrm>
            <a:off x="1099443" y="2217380"/>
            <a:ext cx="6758848" cy="2586747"/>
          </a:xfrm>
          <a:prstGeom prst="rect">
            <a:avLst/>
          </a:prstGeom>
        </p:spPr>
      </p:pic>
      <p:sp>
        <p:nvSpPr>
          <p:cNvPr id="11" name="TextBox 10"/>
          <p:cNvSpPr txBox="1"/>
          <p:nvPr/>
        </p:nvSpPr>
        <p:spPr>
          <a:xfrm>
            <a:off x="933315" y="1127839"/>
            <a:ext cx="6812914" cy="923330"/>
          </a:xfrm>
          <a:prstGeom prst="rect">
            <a:avLst/>
          </a:prstGeom>
          <a:noFill/>
        </p:spPr>
        <p:txBody>
          <a:bodyPr wrap="square" rtlCol="0">
            <a:spAutoFit/>
          </a:bodyPr>
          <a:lstStyle/>
          <a:p>
            <a:r>
              <a:rPr lang="en-US" dirty="0">
                <a:solidFill>
                  <a:schemeClr val="bg1">
                    <a:lumMod val="25000"/>
                  </a:schemeClr>
                </a:solidFill>
                <a:latin typeface="Arimo" panose="020B0604020202020204" charset="0"/>
                <a:ea typeface="Arimo" panose="020B0604020202020204" charset="0"/>
                <a:cs typeface="Arimo" panose="020B0604020202020204" charset="0"/>
              </a:rPr>
              <a:t>Here is a graph done using </a:t>
            </a:r>
            <a:r>
              <a:rPr lang="en-US" dirty="0" err="1">
                <a:solidFill>
                  <a:schemeClr val="bg1">
                    <a:lumMod val="25000"/>
                  </a:schemeClr>
                </a:solidFill>
                <a:latin typeface="Arimo" panose="020B0604020202020204" charset="0"/>
                <a:ea typeface="Arimo" panose="020B0604020202020204" charset="0"/>
                <a:cs typeface="Arimo" panose="020B0604020202020204" charset="0"/>
              </a:rPr>
              <a:t>Matlab</a:t>
            </a:r>
            <a:r>
              <a:rPr lang="en-US" dirty="0">
                <a:solidFill>
                  <a:schemeClr val="bg1">
                    <a:lumMod val="25000"/>
                  </a:schemeClr>
                </a:solidFill>
                <a:latin typeface="Arimo" panose="020B0604020202020204" charset="0"/>
                <a:ea typeface="Arimo" panose="020B0604020202020204" charset="0"/>
                <a:cs typeface="Arimo" panose="020B0604020202020204" charset="0"/>
              </a:rPr>
              <a:t> shows the sample of measures measured using the program in comparison to its real measures</a:t>
            </a:r>
          </a:p>
        </p:txBody>
      </p:sp>
      <p:sp>
        <p:nvSpPr>
          <p:cNvPr id="5" name="TextBox 4">
            <a:extLst>
              <a:ext uri="{FF2B5EF4-FFF2-40B4-BE49-F238E27FC236}">
                <a16:creationId xmlns:a16="http://schemas.microsoft.com/office/drawing/2014/main" id="{9F23FAEA-8299-C1AA-B281-BDF6D43D3348}"/>
              </a:ext>
            </a:extLst>
          </p:cNvPr>
          <p:cNvSpPr txBox="1"/>
          <p:nvPr/>
        </p:nvSpPr>
        <p:spPr>
          <a:xfrm>
            <a:off x="863600" y="334958"/>
            <a:ext cx="4572000" cy="553998"/>
          </a:xfrm>
          <a:prstGeom prst="rect">
            <a:avLst/>
          </a:prstGeom>
          <a:noFill/>
        </p:spPr>
        <p:txBody>
          <a:bodyPr wrap="square">
            <a:spAutoFit/>
          </a:bodyPr>
          <a:lstStyle/>
          <a:p>
            <a:r>
              <a:rPr kumimoji="0" lang="en-US" sz="3000" b="0" i="0" u="none" strike="noStrike" kern="1200" cap="none" spc="0" normalizeH="0" baseline="0" noProof="0" dirty="0">
                <a:ln>
                  <a:noFill/>
                </a:ln>
                <a:solidFill>
                  <a:srgbClr val="4A66AC"/>
                </a:solidFill>
                <a:effectLst/>
                <a:uLnTx/>
                <a:uFillTx/>
                <a:latin typeface="Corbel" panose="020B0503020204020204"/>
                <a:ea typeface="+mj-ea"/>
                <a:cs typeface="+mj-cs"/>
              </a:rPr>
              <a:t>Measurement results:</a:t>
            </a:r>
            <a:endParaRPr lang="en-US" dirty="0"/>
          </a:p>
        </p:txBody>
      </p:sp>
    </p:spTree>
    <p:extLst>
      <p:ext uri="{BB962C8B-B14F-4D97-AF65-F5344CB8AC3E}">
        <p14:creationId xmlns:p14="http://schemas.microsoft.com/office/powerpoint/2010/main" val="38659731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11" name="TextBox 10"/>
          <p:cNvSpPr txBox="1"/>
          <p:nvPr/>
        </p:nvSpPr>
        <p:spPr>
          <a:xfrm>
            <a:off x="728466" y="1380150"/>
            <a:ext cx="4410800" cy="2308324"/>
          </a:xfrm>
          <a:prstGeom prst="rect">
            <a:avLst/>
          </a:prstGeom>
          <a:noFill/>
        </p:spPr>
        <p:txBody>
          <a:bodyPr wrap="square" rtlCol="0">
            <a:spAutoFit/>
          </a:bodyPr>
          <a:lstStyle/>
          <a:p>
            <a:pPr marL="285750" lvl="0" indent="-285750">
              <a:buFont typeface="Arial" panose="020B0604020202020204" pitchFamily="34" charset="0"/>
              <a:buChar char="•"/>
            </a:pPr>
            <a:r>
              <a:rPr lang="en-US" dirty="0">
                <a:solidFill>
                  <a:schemeClr val="bg1">
                    <a:lumMod val="25000"/>
                  </a:schemeClr>
                </a:solidFill>
                <a:latin typeface="Arimo" panose="020B0604020202020204" charset="0"/>
                <a:ea typeface="Arimo" panose="020B0604020202020204" charset="0"/>
                <a:cs typeface="Arimo" panose="020B0604020202020204" charset="0"/>
              </a:rPr>
              <a:t>Upon analyzing the collected data, it was found that the mean error between the true measurements and the machine measurements was approximately +0.22 cm.</a:t>
            </a:r>
          </a:p>
          <a:p>
            <a:pPr lvl="0"/>
            <a:endParaRPr lang="en-US" dirty="0">
              <a:solidFill>
                <a:schemeClr val="bg1">
                  <a:lumMod val="25000"/>
                </a:schemeClr>
              </a:solidFill>
              <a:latin typeface="Arimo" panose="020B0604020202020204" charset="0"/>
              <a:ea typeface="Arimo" panose="020B0604020202020204" charset="0"/>
              <a:cs typeface="Arimo" panose="020B0604020202020204" charset="0"/>
            </a:endParaRPr>
          </a:p>
          <a:p>
            <a:pPr marL="285750" lvl="0" indent="-285750">
              <a:buFont typeface="Arial" panose="020B0604020202020204" pitchFamily="34" charset="0"/>
              <a:buChar char="•"/>
            </a:pPr>
            <a:r>
              <a:rPr lang="en-US" dirty="0">
                <a:solidFill>
                  <a:schemeClr val="bg1">
                    <a:lumMod val="25000"/>
                  </a:schemeClr>
                </a:solidFill>
                <a:latin typeface="Arimo" panose="020B0604020202020204" charset="0"/>
                <a:ea typeface="Arimo" panose="020B0604020202020204" charset="0"/>
                <a:cs typeface="Arimo" panose="020B0604020202020204" charset="0"/>
              </a:rPr>
              <a:t>The standard deviation of the error was determined to be 4mm.</a:t>
            </a:r>
          </a:p>
        </p:txBody>
      </p:sp>
      <p:pic>
        <p:nvPicPr>
          <p:cNvPr id="23" name="Picture 22"/>
          <p:cNvPicPr/>
          <p:nvPr/>
        </p:nvPicPr>
        <p:blipFill>
          <a:blip r:embed="rId3">
            <a:extLst>
              <a:ext uri="{28A0092B-C50C-407E-A947-70E740481C1C}">
                <a14:useLocalDpi xmlns:a14="http://schemas.microsoft.com/office/drawing/2010/main" val="0"/>
              </a:ext>
            </a:extLst>
          </a:blip>
          <a:stretch>
            <a:fillRect/>
          </a:stretch>
        </p:blipFill>
        <p:spPr>
          <a:xfrm>
            <a:off x="5254171" y="1200568"/>
            <a:ext cx="3293200" cy="2667489"/>
          </a:xfrm>
          <a:prstGeom prst="rect">
            <a:avLst/>
          </a:prstGeom>
        </p:spPr>
      </p:pic>
      <p:sp>
        <p:nvSpPr>
          <p:cNvPr id="2" name="TextBox 1">
            <a:extLst>
              <a:ext uri="{FF2B5EF4-FFF2-40B4-BE49-F238E27FC236}">
                <a16:creationId xmlns:a16="http://schemas.microsoft.com/office/drawing/2014/main" id="{FF56C53F-816A-008F-AEEC-73D01468E4DA}"/>
              </a:ext>
            </a:extLst>
          </p:cNvPr>
          <p:cNvSpPr txBox="1"/>
          <p:nvPr/>
        </p:nvSpPr>
        <p:spPr>
          <a:xfrm>
            <a:off x="682171" y="495825"/>
            <a:ext cx="4572000" cy="553998"/>
          </a:xfrm>
          <a:prstGeom prst="rect">
            <a:avLst/>
          </a:prstGeom>
          <a:noFill/>
        </p:spPr>
        <p:txBody>
          <a:bodyPr wrap="square">
            <a:spAutoFit/>
          </a:bodyPr>
          <a:lstStyle/>
          <a:p>
            <a:r>
              <a:rPr lang="en-US" sz="3000" dirty="0">
                <a:solidFill>
                  <a:srgbClr val="4A66AC"/>
                </a:solidFill>
                <a:latin typeface="Corbel" panose="020B0503020204020204"/>
                <a:ea typeface="+mj-ea"/>
                <a:cs typeface="+mj-cs"/>
              </a:rPr>
              <a:t>Error Estimation </a:t>
            </a:r>
            <a:r>
              <a:rPr kumimoji="0" lang="en-US" sz="3000" b="0" i="0" u="none" strike="noStrike" kern="1200" cap="none" spc="0" normalizeH="0" baseline="0" noProof="0" dirty="0">
                <a:ln>
                  <a:noFill/>
                </a:ln>
                <a:solidFill>
                  <a:srgbClr val="4A66AC"/>
                </a:solidFill>
                <a:effectLst/>
                <a:uLnTx/>
                <a:uFillTx/>
                <a:latin typeface="Corbel" panose="020B0503020204020204"/>
                <a:ea typeface="+mj-ea"/>
                <a:cs typeface="+mj-cs"/>
              </a:rPr>
              <a:t>:</a:t>
            </a:r>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827F6-86CE-4E89-C146-3D2A30CE7C1A}"/>
              </a:ext>
            </a:extLst>
          </p:cNvPr>
          <p:cNvSpPr>
            <a:spLocks noGrp="1"/>
          </p:cNvSpPr>
          <p:nvPr>
            <p:ph type="title"/>
          </p:nvPr>
        </p:nvSpPr>
        <p:spPr/>
        <p:txBody>
          <a:bodyPr/>
          <a:lstStyle/>
          <a:p>
            <a:r>
              <a:rPr lang="en-US" dirty="0"/>
              <a:t>Interpretation of the results</a:t>
            </a:r>
          </a:p>
        </p:txBody>
      </p:sp>
      <p:sp>
        <p:nvSpPr>
          <p:cNvPr id="4" name="Subtitle 14">
            <a:extLst>
              <a:ext uri="{FF2B5EF4-FFF2-40B4-BE49-F238E27FC236}">
                <a16:creationId xmlns:a16="http://schemas.microsoft.com/office/drawing/2014/main" id="{C9FEE69C-1783-F4DC-6E3F-D0F06755A1BC}"/>
              </a:ext>
            </a:extLst>
          </p:cNvPr>
          <p:cNvSpPr txBox="1">
            <a:spLocks/>
          </p:cNvSpPr>
          <p:nvPr/>
        </p:nvSpPr>
        <p:spPr>
          <a:xfrm>
            <a:off x="720000" y="1295400"/>
            <a:ext cx="7814400" cy="3211450"/>
          </a:xfrm>
          <a:prstGeom prst="rect">
            <a:avLst/>
          </a:prstGeom>
        </p:spPr>
        <p:txBody>
          <a:bodyPr spcFirstLastPara="1" vert="horz" wrap="square" lIns="91425" tIns="91425" rIns="91425" bIns="91425" rtlCol="0" anchor="t" anchorCtr="0">
            <a:noAutofit/>
          </a:bodyPr>
          <a:lstStyle>
            <a:lvl1pPr marL="457200" lvl="0" indent="-304800" algn="l" defTabSz="685800" rtl="0" eaLnBrk="1" latinLnBrk="0" hangingPunct="1">
              <a:lnSpc>
                <a:spcPct val="100000"/>
              </a:lnSpc>
              <a:spcBef>
                <a:spcPts val="0"/>
              </a:spcBef>
              <a:spcAft>
                <a:spcPts val="0"/>
              </a:spcAft>
              <a:buClr>
                <a:srgbClr val="434343"/>
              </a:buClr>
              <a:buSzPts val="1200"/>
              <a:buFont typeface="Corbel" pitchFamily="34" charset="0"/>
              <a:buChar char="●"/>
              <a:defRPr sz="1250" kern="1200">
                <a:solidFill>
                  <a:srgbClr val="434343"/>
                </a:solidFill>
                <a:latin typeface="+mn-lt"/>
                <a:ea typeface="+mn-ea"/>
                <a:cs typeface="+mn-cs"/>
              </a:defRPr>
            </a:lvl1pPr>
            <a:lvl2pPr marL="914400" lvl="1"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500" kern="1200">
                <a:solidFill>
                  <a:srgbClr val="434343"/>
                </a:solidFill>
                <a:latin typeface="+mn-lt"/>
                <a:ea typeface="+mn-ea"/>
                <a:cs typeface="+mn-cs"/>
              </a:defRPr>
            </a:lvl2pPr>
            <a:lvl3pPr marL="1371600" lvl="2"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350" kern="1200">
                <a:solidFill>
                  <a:srgbClr val="434343"/>
                </a:solidFill>
                <a:latin typeface="+mn-lt"/>
                <a:ea typeface="+mn-ea"/>
                <a:cs typeface="+mn-cs"/>
              </a:defRPr>
            </a:lvl3pPr>
            <a:lvl4pPr marL="1828800" lvl="3"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4pPr>
            <a:lvl5pPr marL="2286000" lvl="4"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5pPr>
            <a:lvl6pPr marL="2743200" lvl="5"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6pPr>
            <a:lvl7pPr marL="3200400" lvl="6"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7pPr>
            <a:lvl8pPr marL="3657600" lvl="7" indent="-304800" algn="l" defTabSz="685800" rtl="0" eaLnBrk="1" latinLnBrk="0" hangingPunct="1">
              <a:lnSpc>
                <a:spcPct val="115000"/>
              </a:lnSpc>
              <a:spcBef>
                <a:spcPts val="1600"/>
              </a:spcBef>
              <a:spcAft>
                <a:spcPts val="0"/>
              </a:spcAft>
              <a:buClr>
                <a:srgbClr val="434343"/>
              </a:buClr>
              <a:buSzPts val="1200"/>
              <a:buFont typeface="Roboto Condensed Light"/>
              <a:buChar char="○"/>
              <a:defRPr sz="1200" kern="1200">
                <a:solidFill>
                  <a:srgbClr val="434343"/>
                </a:solidFill>
                <a:latin typeface="+mn-lt"/>
                <a:ea typeface="+mn-ea"/>
                <a:cs typeface="+mn-cs"/>
              </a:defRPr>
            </a:lvl8pPr>
            <a:lvl9pPr marL="4114800" lvl="8" indent="-304800" algn="l" defTabSz="685800" rtl="0" eaLnBrk="1" latinLnBrk="0" hangingPunct="1">
              <a:lnSpc>
                <a:spcPct val="115000"/>
              </a:lnSpc>
              <a:spcBef>
                <a:spcPts val="1600"/>
              </a:spcBef>
              <a:spcAft>
                <a:spcPts val="1600"/>
              </a:spcAft>
              <a:buClr>
                <a:srgbClr val="434343"/>
              </a:buClr>
              <a:buSzPts val="1200"/>
              <a:buFont typeface="Roboto Condensed Light"/>
              <a:buChar char="■"/>
              <a:defRPr sz="1200" kern="1200">
                <a:solidFill>
                  <a:srgbClr val="434343"/>
                </a:solidFill>
                <a:latin typeface="+mn-lt"/>
                <a:ea typeface="+mn-ea"/>
                <a:cs typeface="+mn-cs"/>
              </a:defRPr>
            </a:lvl9pPr>
          </a:lstStyle>
          <a:p>
            <a:pPr marL="425450" indent="-285750">
              <a:buClr>
                <a:schemeClr val="bg1">
                  <a:lumMod val="25000"/>
                </a:schemeClr>
              </a:buClr>
              <a:buFont typeface="Arial" panose="020B0604020202020204" pitchFamily="34" charset="0"/>
              <a:buChar char="•"/>
            </a:pPr>
            <a:r>
              <a:rPr lang="en-US" sz="1800">
                <a:solidFill>
                  <a:schemeClr val="bg1">
                    <a:lumMod val="25000"/>
                  </a:schemeClr>
                </a:solidFill>
              </a:rPr>
              <a:t>The mean error of 0.22 cm suggests a slight systematic bias in the measurements obtained from the object measurement software. This bias could be justified as flow:</a:t>
            </a:r>
          </a:p>
          <a:p>
            <a:pPr marL="425450" indent="-285750">
              <a:buClr>
                <a:schemeClr val="bg1">
                  <a:lumMod val="25000"/>
                </a:schemeClr>
              </a:buClr>
              <a:buFont typeface="Wingdings" panose="05000000000000000000" pitchFamily="2" charset="2"/>
              <a:buChar char="Ø"/>
            </a:pPr>
            <a:endParaRPr lang="en-US" sz="1800">
              <a:solidFill>
                <a:schemeClr val="bg1">
                  <a:lumMod val="25000"/>
                </a:schemeClr>
              </a:solidFill>
            </a:endParaRPr>
          </a:p>
          <a:p>
            <a:pPr marL="425450" indent="-285750">
              <a:buClr>
                <a:schemeClr val="bg1">
                  <a:lumMod val="25000"/>
                </a:schemeClr>
              </a:buClr>
              <a:buFont typeface="Wingdings" panose="05000000000000000000" pitchFamily="2" charset="2"/>
              <a:buChar char="Ø"/>
            </a:pPr>
            <a:r>
              <a:rPr lang="en-US" sz="1800">
                <a:solidFill>
                  <a:schemeClr val="bg1">
                    <a:lumMod val="25000"/>
                  </a:schemeClr>
                </a:solidFill>
              </a:rPr>
              <a:t>Merging the object shadow in the object’s contour</a:t>
            </a:r>
          </a:p>
          <a:p>
            <a:pPr marL="139700" indent="0">
              <a:buClr>
                <a:schemeClr val="bg1">
                  <a:lumMod val="25000"/>
                </a:schemeClr>
              </a:buClr>
              <a:buFont typeface="Corbel" pitchFamily="34" charset="0"/>
              <a:buNone/>
            </a:pPr>
            <a:r>
              <a:rPr lang="en-US" sz="1800">
                <a:solidFill>
                  <a:schemeClr val="bg1">
                    <a:lumMod val="25000"/>
                  </a:schemeClr>
                </a:solidFill>
              </a:rPr>
              <a:t>  </a:t>
            </a:r>
          </a:p>
          <a:p>
            <a:pPr marL="425450" indent="-285750">
              <a:buClr>
                <a:schemeClr val="bg1">
                  <a:lumMod val="25000"/>
                </a:schemeClr>
              </a:buClr>
              <a:buFont typeface="Wingdings" panose="05000000000000000000" pitchFamily="2" charset="2"/>
              <a:buChar char="Ø"/>
            </a:pPr>
            <a:r>
              <a:rPr lang="en-US" sz="1800">
                <a:solidFill>
                  <a:schemeClr val="bg1">
                    <a:lumMod val="25000"/>
                  </a:schemeClr>
                </a:solidFill>
              </a:rPr>
              <a:t>Merging the object side thickness in the object’s contour</a:t>
            </a:r>
          </a:p>
          <a:p>
            <a:pPr marL="425450" indent="-285750">
              <a:buClr>
                <a:schemeClr val="bg1">
                  <a:lumMod val="25000"/>
                </a:schemeClr>
              </a:buClr>
              <a:buFont typeface="Wingdings" panose="05000000000000000000" pitchFamily="2" charset="2"/>
              <a:buChar char="Ø"/>
            </a:pPr>
            <a:endParaRPr lang="en-US" sz="1800">
              <a:solidFill>
                <a:schemeClr val="bg1">
                  <a:lumMod val="25000"/>
                </a:schemeClr>
              </a:solidFill>
            </a:endParaRPr>
          </a:p>
          <a:p>
            <a:pPr marL="425450" indent="-285750">
              <a:buClr>
                <a:schemeClr val="bg1">
                  <a:lumMod val="25000"/>
                </a:schemeClr>
              </a:buClr>
              <a:buFont typeface="Wingdings" panose="05000000000000000000" pitchFamily="2" charset="2"/>
              <a:buChar char="Ø"/>
            </a:pPr>
            <a:r>
              <a:rPr lang="en-US" sz="1800">
                <a:solidFill>
                  <a:schemeClr val="bg1">
                    <a:lumMod val="25000"/>
                  </a:schemeClr>
                </a:solidFill>
              </a:rPr>
              <a:t>Bended A4 edges</a:t>
            </a:r>
          </a:p>
          <a:p>
            <a:pPr marL="425450" indent="-285750">
              <a:buClr>
                <a:schemeClr val="bg1">
                  <a:lumMod val="25000"/>
                </a:schemeClr>
              </a:buClr>
              <a:buFont typeface="Wingdings" panose="05000000000000000000" pitchFamily="2" charset="2"/>
              <a:buChar char="Ø"/>
            </a:pPr>
            <a:endParaRPr lang="en-US" sz="1800">
              <a:solidFill>
                <a:schemeClr val="bg1">
                  <a:lumMod val="25000"/>
                </a:schemeClr>
              </a:solidFill>
            </a:endParaRPr>
          </a:p>
          <a:p>
            <a:pPr marL="425450" indent="-285750">
              <a:buClr>
                <a:schemeClr val="bg1">
                  <a:lumMod val="25000"/>
                </a:schemeClr>
              </a:buClr>
              <a:buFont typeface="Wingdings" panose="05000000000000000000" pitchFamily="2" charset="2"/>
              <a:buChar char="Ø"/>
            </a:pPr>
            <a:r>
              <a:rPr lang="en-US" sz="1800">
                <a:solidFill>
                  <a:schemeClr val="bg1">
                    <a:lumMod val="25000"/>
                  </a:schemeClr>
                </a:solidFill>
              </a:rPr>
              <a:t>Misleading objects  or noisy objects (contain many  details)</a:t>
            </a:r>
          </a:p>
          <a:p>
            <a:pPr marL="139700" indent="0">
              <a:buClr>
                <a:schemeClr val="bg1">
                  <a:lumMod val="25000"/>
                </a:schemeClr>
              </a:buClr>
              <a:buFont typeface="Corbel" pitchFamily="34" charset="0"/>
              <a:buNone/>
            </a:pPr>
            <a:r>
              <a:rPr lang="en-US" sz="1800">
                <a:solidFill>
                  <a:schemeClr val="bg1">
                    <a:lumMod val="25000"/>
                  </a:schemeClr>
                </a:solidFill>
              </a:rPr>
              <a:t> </a:t>
            </a:r>
            <a:endParaRPr lang="en-US" sz="1800" dirty="0">
              <a:solidFill>
                <a:schemeClr val="bg1">
                  <a:lumMod val="25000"/>
                </a:schemeClr>
              </a:solidFill>
            </a:endParaRPr>
          </a:p>
        </p:txBody>
      </p:sp>
    </p:spTree>
    <p:extLst>
      <p:ext uri="{BB962C8B-B14F-4D97-AF65-F5344CB8AC3E}">
        <p14:creationId xmlns:p14="http://schemas.microsoft.com/office/powerpoint/2010/main" val="3074303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3623002" y="2212041"/>
            <a:ext cx="3354741" cy="719417"/>
          </a:xfrm>
          <a:prstGeom prst="rect">
            <a:avLst/>
          </a:prstGeom>
        </p:spPr>
        <p:txBody>
          <a:bodyPr spcFirstLastPara="1" wrap="square" lIns="91425" tIns="91425" rIns="91425" bIns="91425" anchor="b" anchorCtr="0">
            <a:noAutofit/>
          </a:bodyPr>
          <a:lstStyle/>
          <a:p>
            <a:pPr lvl="0" algn="l"/>
            <a:r>
              <a:rPr lang="en-US" sz="3000" dirty="0"/>
              <a:t>Future Development</a:t>
            </a:r>
          </a:p>
        </p:txBody>
      </p:sp>
      <p:sp>
        <p:nvSpPr>
          <p:cNvPr id="267" name="Google Shape;267;p35"/>
          <p:cNvSpPr txBox="1">
            <a:spLocks noGrp="1"/>
          </p:cNvSpPr>
          <p:nvPr>
            <p:ph type="title" idx="2"/>
          </p:nvPr>
        </p:nvSpPr>
        <p:spPr>
          <a:xfrm>
            <a:off x="2166257" y="1912067"/>
            <a:ext cx="1248600"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05</a:t>
            </a:r>
            <a:endParaRPr dirty="0">
              <a:latin typeface="+mj-lt"/>
            </a:endParaRPr>
          </a:p>
        </p:txBody>
      </p:sp>
    </p:spTree>
    <p:extLst>
      <p:ext uri="{BB962C8B-B14F-4D97-AF65-F5344CB8AC3E}">
        <p14:creationId xmlns:p14="http://schemas.microsoft.com/office/powerpoint/2010/main" val="29798901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61" name="Google Shape;361;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j-lt"/>
              </a:rPr>
              <a:t>Ideas For the future of the project:</a:t>
            </a:r>
            <a:endParaRPr dirty="0">
              <a:latin typeface="+mj-lt"/>
            </a:endParaRPr>
          </a:p>
        </p:txBody>
      </p:sp>
      <p:sp>
        <p:nvSpPr>
          <p:cNvPr id="14" name="TextBox 13"/>
          <p:cNvSpPr txBox="1"/>
          <p:nvPr/>
        </p:nvSpPr>
        <p:spPr>
          <a:xfrm>
            <a:off x="720000" y="1400629"/>
            <a:ext cx="7634515" cy="2862322"/>
          </a:xfrm>
          <a:prstGeom prst="rect">
            <a:avLst/>
          </a:prstGeom>
          <a:noFill/>
        </p:spPr>
        <p:txBody>
          <a:bodyPr wrap="square" rtlCol="0">
            <a:spAutoFit/>
          </a:bodyPr>
          <a:lstStyle/>
          <a:p>
            <a:pPr marL="285750" lvl="0" indent="-285750">
              <a:buFont typeface="Arial" panose="020B0604020202020204" pitchFamily="34" charset="0"/>
              <a:buChar char="•"/>
            </a:pPr>
            <a:r>
              <a:rPr lang="en-US" dirty="0">
                <a:solidFill>
                  <a:schemeClr val="bg1">
                    <a:lumMod val="25000"/>
                  </a:schemeClr>
                </a:solidFill>
                <a:latin typeface="Arimo" panose="020B0604020202020204" charset="0"/>
                <a:ea typeface="Arimo" panose="020B0604020202020204" charset="0"/>
                <a:cs typeface="Arimo" panose="020B0604020202020204" charset="0"/>
              </a:rPr>
              <a:t>Automatic document classification: Extend the project to automatically classify different types of documents based on their shapes or content. This could be achieved by training a machine learning model on a dataset of various document types.</a:t>
            </a:r>
          </a:p>
          <a:p>
            <a:pPr marL="285750" lvl="0" indent="-285750">
              <a:buFont typeface="Arial" panose="020B0604020202020204" pitchFamily="34" charset="0"/>
              <a:buChar char="•"/>
            </a:pPr>
            <a:r>
              <a:rPr lang="en-US" dirty="0">
                <a:solidFill>
                  <a:schemeClr val="bg1">
                    <a:lumMod val="25000"/>
                  </a:schemeClr>
                </a:solidFill>
                <a:latin typeface="Arimo" panose="020B0604020202020204" charset="0"/>
                <a:ea typeface="Arimo" panose="020B0604020202020204" charset="0"/>
                <a:cs typeface="Arimo" panose="020B0604020202020204" charset="0"/>
              </a:rPr>
              <a:t>Optical character recognition (OCR): Implement OCR techniques to extract text from scanned documents, enabling users to search and analyze the text within the documents.</a:t>
            </a:r>
          </a:p>
          <a:p>
            <a:pPr marL="285750" lvl="0" indent="-285750">
              <a:buFont typeface="Arial" panose="020B0604020202020204" pitchFamily="34" charset="0"/>
              <a:buChar char="•"/>
            </a:pPr>
            <a:r>
              <a:rPr lang="en-US" dirty="0">
                <a:solidFill>
                  <a:schemeClr val="bg1">
                    <a:lumMod val="25000"/>
                  </a:schemeClr>
                </a:solidFill>
                <a:latin typeface="Arimo" panose="020B0604020202020204" charset="0"/>
                <a:ea typeface="Arimo" panose="020B0604020202020204" charset="0"/>
                <a:cs typeface="Arimo" panose="020B0604020202020204" charset="0"/>
              </a:rPr>
              <a:t>Cloud integration: Allow users to store scanned documents in cloud storage services such as Google Drive or Dropbox for easy access and sharing.</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4088669" y="1852333"/>
            <a:ext cx="3354741" cy="719417"/>
          </a:xfrm>
          <a:prstGeom prst="rect">
            <a:avLst/>
          </a:prstGeom>
        </p:spPr>
        <p:txBody>
          <a:bodyPr spcFirstLastPara="1" wrap="square" lIns="91425" tIns="91425" rIns="91425" bIns="91425" anchor="b" anchorCtr="0">
            <a:noAutofit/>
          </a:bodyPr>
          <a:lstStyle/>
          <a:p>
            <a:pPr lvl="0" algn="l"/>
            <a:r>
              <a:rPr lang="en-US" sz="3000" dirty="0"/>
              <a:t>Conclusion</a:t>
            </a:r>
          </a:p>
        </p:txBody>
      </p:sp>
      <p:sp>
        <p:nvSpPr>
          <p:cNvPr id="267" name="Google Shape;267;p35"/>
          <p:cNvSpPr txBox="1">
            <a:spLocks noGrp="1"/>
          </p:cNvSpPr>
          <p:nvPr>
            <p:ph type="title" idx="2"/>
          </p:nvPr>
        </p:nvSpPr>
        <p:spPr>
          <a:xfrm>
            <a:off x="2499450" y="1645491"/>
            <a:ext cx="1248600"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06</a:t>
            </a:r>
            <a:endParaRPr dirty="0">
              <a:latin typeface="+mj-lt"/>
            </a:endParaRPr>
          </a:p>
        </p:txBody>
      </p:sp>
    </p:spTree>
    <p:extLst>
      <p:ext uri="{BB962C8B-B14F-4D97-AF65-F5344CB8AC3E}">
        <p14:creationId xmlns:p14="http://schemas.microsoft.com/office/powerpoint/2010/main" val="1993921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j-lt"/>
              </a:rPr>
              <a:t>Introduction</a:t>
            </a:r>
            <a:endParaRPr dirty="0">
              <a:latin typeface="+mj-lt"/>
            </a:endParaRPr>
          </a:p>
        </p:txBody>
      </p:sp>
      <p:sp>
        <p:nvSpPr>
          <p:cNvPr id="275" name="Google Shape;275;p36"/>
          <p:cNvSpPr txBox="1">
            <a:spLocks noGrp="1"/>
          </p:cNvSpPr>
          <p:nvPr>
            <p:ph type="subTitle" idx="1"/>
          </p:nvPr>
        </p:nvSpPr>
        <p:spPr>
          <a:xfrm>
            <a:off x="720000" y="1427011"/>
            <a:ext cx="7130220" cy="2778213"/>
          </a:xfrm>
          <a:prstGeom prst="rect">
            <a:avLst/>
          </a:prstGeom>
        </p:spPr>
        <p:txBody>
          <a:bodyPr spcFirstLastPara="1" wrap="square" lIns="91425" tIns="91425" rIns="91425" bIns="91425" anchor="t" anchorCtr="0">
            <a:noAutofit/>
          </a:bodyPr>
          <a:lstStyle/>
          <a:p>
            <a:pPr marL="320040" indent="-285750">
              <a:buFont typeface="Arial" panose="020B0604020202020204" pitchFamily="34" charset="0"/>
              <a:buChar char="•"/>
            </a:pPr>
            <a:r>
              <a:rPr lang="en-US" sz="2000" dirty="0">
                <a:latin typeface="+mj-lt"/>
              </a:rPr>
              <a:t>The automated measuring object project aims to develop a system that automates the process of scanning and measuring </a:t>
            </a:r>
            <a:r>
              <a:rPr lang="en-US" sz="2000" dirty="0"/>
              <a:t>object</a:t>
            </a:r>
            <a:r>
              <a:rPr lang="en-US" sz="2000" dirty="0">
                <a:latin typeface="+mj-lt"/>
              </a:rPr>
              <a:t>s accurately.</a:t>
            </a:r>
          </a:p>
          <a:p>
            <a:endParaRPr lang="en-US" sz="2000" dirty="0">
              <a:latin typeface="+mj-lt"/>
            </a:endParaRPr>
          </a:p>
          <a:p>
            <a:pPr marL="320040" indent="-285750">
              <a:buFont typeface="Arial" panose="020B0604020202020204" pitchFamily="34" charset="0"/>
              <a:buChar char="•"/>
            </a:pPr>
            <a:r>
              <a:rPr lang="en-US" sz="2000" dirty="0">
                <a:latin typeface="+mj-lt"/>
              </a:rPr>
              <a:t>Traditional </a:t>
            </a:r>
            <a:r>
              <a:rPr lang="en-US" sz="2000" dirty="0"/>
              <a:t>object</a:t>
            </a:r>
            <a:r>
              <a:rPr lang="en-US" sz="2000" dirty="0">
                <a:latin typeface="+mj-lt"/>
              </a:rPr>
              <a:t> scanning methods often require manual adjustments and measurements, which can be time-consuming and prone to errors. </a:t>
            </a:r>
          </a:p>
          <a:p>
            <a:endParaRPr lang="en-US" sz="2000" dirty="0">
              <a:latin typeface="+mj-lt"/>
            </a:endParaRPr>
          </a:p>
          <a:p>
            <a:pPr marL="320040" indent="-285750">
              <a:buFont typeface="Arial" panose="020B0604020202020204" pitchFamily="34" charset="0"/>
              <a:buChar char="•"/>
            </a:pPr>
            <a:r>
              <a:rPr lang="en-US" sz="2000" dirty="0">
                <a:latin typeface="+mj-lt"/>
              </a:rPr>
              <a:t>This project utilizes computer vision techniques and the OpenCV library to create a more efficient and reliable </a:t>
            </a:r>
            <a:r>
              <a:rPr lang="en-US" sz="2000" dirty="0"/>
              <a:t>object</a:t>
            </a:r>
            <a:r>
              <a:rPr lang="en-US" sz="2000" dirty="0">
                <a:latin typeface="+mj-lt"/>
              </a:rPr>
              <a:t> scanning solution.</a:t>
            </a:r>
          </a:p>
          <a:p>
            <a:endParaRPr lang="en-US" sz="2000" dirty="0">
              <a:latin typeface="+mj-l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8" name="TextBox 7"/>
          <p:cNvSpPr txBox="1"/>
          <p:nvPr/>
        </p:nvSpPr>
        <p:spPr>
          <a:xfrm>
            <a:off x="2387598" y="809097"/>
            <a:ext cx="4281715" cy="523220"/>
          </a:xfrm>
          <a:prstGeom prst="rect">
            <a:avLst/>
          </a:prstGeom>
          <a:noFill/>
        </p:spPr>
        <p:txBody>
          <a:bodyPr wrap="square" rtlCol="0">
            <a:spAutoFit/>
          </a:bodyPr>
          <a:lstStyle/>
          <a:p>
            <a:pPr algn="ctr"/>
            <a:r>
              <a:rPr lang="en-US" sz="2800" dirty="0">
                <a:solidFill>
                  <a:schemeClr val="tx1"/>
                </a:solidFill>
                <a:latin typeface="Space Grotesk Medium" panose="020B0604020202020204" charset="0"/>
                <a:cs typeface="Space Grotesk Medium" panose="020B0604020202020204" charset="0"/>
              </a:rPr>
              <a:t>Conclusion</a:t>
            </a:r>
          </a:p>
        </p:txBody>
      </p:sp>
      <p:sp>
        <p:nvSpPr>
          <p:cNvPr id="9" name="TextBox 8"/>
          <p:cNvSpPr txBox="1"/>
          <p:nvPr/>
        </p:nvSpPr>
        <p:spPr>
          <a:xfrm>
            <a:off x="1589313" y="1832707"/>
            <a:ext cx="5878286" cy="1815882"/>
          </a:xfrm>
          <a:prstGeom prst="rect">
            <a:avLst/>
          </a:prstGeom>
          <a:noFill/>
        </p:spPr>
        <p:txBody>
          <a:bodyPr wrap="square" rtlCol="0">
            <a:spAutoFit/>
          </a:bodyPr>
          <a:lstStyle/>
          <a:p>
            <a:pPr algn="ctr"/>
            <a:r>
              <a:rPr lang="en-US" dirty="0">
                <a:solidFill>
                  <a:schemeClr val="bg1">
                    <a:lumMod val="25000"/>
                  </a:schemeClr>
                </a:solidFill>
                <a:latin typeface="Arimo" panose="020B0604020202020204" charset="0"/>
                <a:ea typeface="Arimo" panose="020B0604020202020204" charset="0"/>
                <a:cs typeface="Arimo" panose="020B0604020202020204" charset="0"/>
              </a:rPr>
              <a:t>The automated Dimension measuring project offers a practical solution for scanning and measuring documents accurately. By leveraging </a:t>
            </a:r>
            <a:r>
              <a:rPr lang="en-US" dirty="0" err="1">
                <a:solidFill>
                  <a:schemeClr val="bg1">
                    <a:lumMod val="25000"/>
                  </a:schemeClr>
                </a:solidFill>
                <a:latin typeface="Arimo" panose="020B0604020202020204" charset="0"/>
                <a:ea typeface="Arimo" panose="020B0604020202020204" charset="0"/>
                <a:cs typeface="Arimo" panose="020B0604020202020204" charset="0"/>
              </a:rPr>
              <a:t>OpenCV's</a:t>
            </a:r>
            <a:r>
              <a:rPr lang="en-US" dirty="0">
                <a:solidFill>
                  <a:schemeClr val="bg1">
                    <a:lumMod val="25000"/>
                  </a:schemeClr>
                </a:solidFill>
                <a:latin typeface="Arimo" panose="020B0604020202020204" charset="0"/>
                <a:ea typeface="Arimo" panose="020B0604020202020204" charset="0"/>
                <a:cs typeface="Arimo" panose="020B0604020202020204" charset="0"/>
              </a:rPr>
              <a:t> computer vision capabilities, the system can detect document contours, calculate their dimensions, and display the results. The project has the potential for further development and integration with additional features like document classification, OCR, and cloud storage. Overall, this project showcases the capabilities of computer vision in automating document scanning processes.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61"/>
          <p:cNvSpPr txBox="1">
            <a:spLocks noGrp="1"/>
          </p:cNvSpPr>
          <p:nvPr>
            <p:ph type="title"/>
          </p:nvPr>
        </p:nvSpPr>
        <p:spPr>
          <a:xfrm>
            <a:off x="2347950" y="2042400"/>
            <a:ext cx="4448100" cy="1058700"/>
          </a:xfrm>
          <a:prstGeom prst="rect">
            <a:avLst/>
          </a:prstGeom>
        </p:spPr>
        <p:txBody>
          <a:bodyPr spcFirstLastPara="1" wrap="square" lIns="91425" tIns="91425" rIns="91425" bIns="91425" anchor="t" anchorCtr="0">
            <a:noAutofit/>
          </a:bodyPr>
          <a:lstStyle/>
          <a:p>
            <a:r>
              <a:rPr lang="en-US" sz="6000" dirty="0">
                <a:latin typeface="+mj-lt"/>
                <a:ea typeface="Space Grotesk Medium"/>
                <a:cs typeface="Space Grotesk Medium"/>
                <a:sym typeface="Space Grotesk Medium"/>
              </a:rPr>
              <a:t>Questions?</a:t>
            </a:r>
            <a:br>
              <a:rPr lang="en-US" sz="6000" dirty="0">
                <a:latin typeface="+mj-lt"/>
                <a:ea typeface="Space Grotesk Medium"/>
                <a:cs typeface="Space Grotesk Medium"/>
                <a:sym typeface="Space Grotesk Medium"/>
              </a:rPr>
            </a:br>
            <a:endParaRPr dirty="0">
              <a:latin typeface="+mj-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6"/>
          <p:cNvSpPr txBox="1">
            <a:spLocks noGrp="1"/>
          </p:cNvSpPr>
          <p:nvPr>
            <p:ph type="title"/>
          </p:nvPr>
        </p:nvSpPr>
        <p:spPr>
          <a:xfrm>
            <a:off x="168225" y="138700"/>
            <a:ext cx="6007604" cy="121112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latin typeface="Space Grotesk Medium" panose="020B0604020202020204" charset="0"/>
                <a:cs typeface="Space Grotesk Medium" panose="020B0604020202020204" charset="0"/>
              </a:rPr>
              <a:t>References :</a:t>
            </a:r>
            <a:endParaRPr sz="2800" dirty="0">
              <a:solidFill>
                <a:schemeClr val="dk2"/>
              </a:solidFill>
              <a:latin typeface="Space Grotesk Medium" panose="020B0604020202020204" charset="0"/>
              <a:cs typeface="Space Grotesk Medium" panose="020B0604020202020204" charset="0"/>
            </a:endParaRPr>
          </a:p>
        </p:txBody>
      </p:sp>
      <p:sp>
        <p:nvSpPr>
          <p:cNvPr id="2" name="TextBox 1"/>
          <p:cNvSpPr txBox="1"/>
          <p:nvPr/>
        </p:nvSpPr>
        <p:spPr>
          <a:xfrm>
            <a:off x="870857" y="1422400"/>
            <a:ext cx="5413829" cy="2585323"/>
          </a:xfrm>
          <a:prstGeom prst="rect">
            <a:avLst/>
          </a:prstGeom>
          <a:noFill/>
        </p:spPr>
        <p:txBody>
          <a:bodyPr wrap="square" rtlCol="0">
            <a:spAutoFit/>
          </a:bodyPr>
          <a:lstStyle/>
          <a:p>
            <a:pPr marL="285750" indent="-285750">
              <a:buClr>
                <a:schemeClr val="bg1">
                  <a:lumMod val="25000"/>
                </a:schemeClr>
              </a:buClr>
              <a:buFont typeface="Arial" panose="020B0604020202020204" pitchFamily="34" charset="0"/>
              <a:buChar char="•"/>
            </a:pPr>
            <a:r>
              <a:rPr lang="en-US" dirty="0" err="1">
                <a:solidFill>
                  <a:schemeClr val="bg1">
                    <a:lumMod val="25000"/>
                  </a:schemeClr>
                </a:solidFill>
                <a:latin typeface="Arimo" panose="020B0604020202020204" charset="0"/>
                <a:ea typeface="Arimo" panose="020B0604020202020204" charset="0"/>
                <a:cs typeface="Arimo" panose="020B0604020202020204" charset="0"/>
              </a:rPr>
              <a:t>Freecodecamp</a:t>
            </a:r>
            <a:r>
              <a:rPr lang="en-US" dirty="0">
                <a:solidFill>
                  <a:schemeClr val="bg1">
                    <a:lumMod val="25000"/>
                  </a:schemeClr>
                </a:solidFill>
                <a:latin typeface="Arimo" panose="020B0604020202020204" charset="0"/>
                <a:ea typeface="Arimo" panose="020B0604020202020204" charset="0"/>
                <a:cs typeface="Arimo" panose="020B0604020202020204" charset="0"/>
              </a:rPr>
              <a:t> : </a:t>
            </a:r>
            <a:r>
              <a:rPr lang="en-US" dirty="0">
                <a:solidFill>
                  <a:schemeClr val="bg1">
                    <a:lumMod val="25000"/>
                  </a:schemeClr>
                </a:solidFill>
                <a:latin typeface="Arimo" panose="020B0604020202020204" charset="0"/>
                <a:ea typeface="Arimo" panose="020B0604020202020204" charset="0"/>
                <a:cs typeface="Arimo" panose="020B0604020202020204" charset="0"/>
                <a:hlinkClick r:id="rId3"/>
              </a:rPr>
              <a:t>https://youtu.be/oXlwWbU8l2o</a:t>
            </a:r>
            <a:endParaRPr lang="en-US" dirty="0">
              <a:solidFill>
                <a:schemeClr val="bg1">
                  <a:lumMod val="25000"/>
                </a:schemeClr>
              </a:solidFill>
              <a:latin typeface="Arimo" panose="020B0604020202020204" charset="0"/>
              <a:ea typeface="Arimo" panose="020B0604020202020204" charset="0"/>
              <a:cs typeface="Arimo" panose="020B0604020202020204" charset="0"/>
            </a:endParaRPr>
          </a:p>
          <a:p>
            <a:pPr marL="285750" indent="-285750">
              <a:buClr>
                <a:schemeClr val="bg1">
                  <a:lumMod val="25000"/>
                </a:schemeClr>
              </a:buClr>
              <a:buFont typeface="Arial" panose="020B0604020202020204" pitchFamily="34" charset="0"/>
              <a:buChar char="•"/>
            </a:pPr>
            <a:r>
              <a:rPr lang="en-US" dirty="0">
                <a:hlinkClick r:id="rId4"/>
              </a:rPr>
              <a:t>https://theailearner.com/2020/11/06/perspective-transformation/</a:t>
            </a:r>
            <a:endParaRPr lang="en-US" dirty="0"/>
          </a:p>
          <a:p>
            <a:pPr marL="285750" indent="-285750">
              <a:buClr>
                <a:schemeClr val="bg1">
                  <a:lumMod val="25000"/>
                </a:schemeClr>
              </a:buClr>
              <a:buFont typeface="Arial" panose="020B0604020202020204" pitchFamily="34" charset="0"/>
              <a:buChar char="•"/>
            </a:pPr>
            <a:r>
              <a:rPr lang="en-US" dirty="0">
                <a:hlinkClick r:id="rId5"/>
              </a:rPr>
              <a:t>https://docs.opencv.org/4.x/d4/d73/tutorial_py_contours_begin.html</a:t>
            </a:r>
            <a:endParaRPr lang="en-US" dirty="0"/>
          </a:p>
          <a:p>
            <a:pPr marL="285750" indent="-285750">
              <a:buClr>
                <a:schemeClr val="bg1">
                  <a:lumMod val="25000"/>
                </a:schemeClr>
              </a:buClr>
              <a:buFont typeface="Arial" panose="020B0604020202020204" pitchFamily="34" charset="0"/>
              <a:buChar char="•"/>
            </a:pPr>
            <a:r>
              <a:rPr lang="en-US" dirty="0">
                <a:hlinkClick r:id="rId6"/>
              </a:rPr>
              <a:t>https://docs.opencv.org/4.x/da/d5c/tutorial_canny_detector.html</a:t>
            </a:r>
            <a:endParaRPr lang="en-US" dirty="0">
              <a:solidFill>
                <a:schemeClr val="bg1">
                  <a:lumMod val="25000"/>
                </a:schemeClr>
              </a:solidFill>
              <a:latin typeface="Arimo" panose="020B0604020202020204" charset="0"/>
              <a:ea typeface="Arimo" panose="020B0604020202020204" charset="0"/>
              <a:cs typeface="Arimo" panose="020B0604020202020204" charset="0"/>
            </a:endParaRPr>
          </a:p>
          <a:p>
            <a:pPr marL="285750" indent="-285750">
              <a:buClr>
                <a:schemeClr val="bg1">
                  <a:lumMod val="25000"/>
                </a:schemeClr>
              </a:buClr>
              <a:buFont typeface="Arial" panose="020B0604020202020204" pitchFamily="34" charset="0"/>
              <a:buChar char="•"/>
            </a:pPr>
            <a:r>
              <a:rPr lang="en-US" dirty="0">
                <a:hlinkClick r:id="rId7"/>
              </a:rPr>
              <a:t>https://stackoverflow.com/questions/41402137/opencv-splitting-contours</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2761857" y="2053312"/>
            <a:ext cx="3831900" cy="103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latin typeface="+mj-lt"/>
              </a:rPr>
              <a:t>Objectives</a:t>
            </a:r>
            <a:endParaRPr dirty="0">
              <a:latin typeface="+mj-lt"/>
            </a:endParaRPr>
          </a:p>
        </p:txBody>
      </p:sp>
      <p:sp>
        <p:nvSpPr>
          <p:cNvPr id="267" name="Google Shape;267;p35"/>
          <p:cNvSpPr txBox="1">
            <a:spLocks noGrp="1"/>
          </p:cNvSpPr>
          <p:nvPr>
            <p:ph type="title" idx="2"/>
          </p:nvPr>
        </p:nvSpPr>
        <p:spPr>
          <a:xfrm>
            <a:off x="1585492" y="2005200"/>
            <a:ext cx="1248600"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02</a:t>
            </a:r>
            <a:endParaRPr dirty="0">
              <a:latin typeface="+mj-lt"/>
            </a:endParaRPr>
          </a:p>
        </p:txBody>
      </p:sp>
    </p:spTree>
    <p:extLst>
      <p:ext uri="{BB962C8B-B14F-4D97-AF65-F5344CB8AC3E}">
        <p14:creationId xmlns:p14="http://schemas.microsoft.com/office/powerpoint/2010/main" val="3658114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38"/>
          <p:cNvSpPr txBox="1">
            <a:spLocks noGrp="1"/>
          </p:cNvSpPr>
          <p:nvPr>
            <p:ph type="title"/>
          </p:nvPr>
        </p:nvSpPr>
        <p:spPr>
          <a:xfrm>
            <a:off x="728092" y="46120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mj-lt"/>
              </a:rPr>
              <a:t>Objectives</a:t>
            </a:r>
            <a:endParaRPr dirty="0">
              <a:latin typeface="+mj-lt"/>
            </a:endParaRPr>
          </a:p>
        </p:txBody>
      </p:sp>
      <p:sp>
        <p:nvSpPr>
          <p:cNvPr id="9" name="TextBox 8"/>
          <p:cNvSpPr txBox="1"/>
          <p:nvPr/>
        </p:nvSpPr>
        <p:spPr>
          <a:xfrm>
            <a:off x="720000" y="1632858"/>
            <a:ext cx="6814456" cy="2862322"/>
          </a:xfrm>
          <a:prstGeom prst="rect">
            <a:avLst/>
          </a:prstGeom>
          <a:noFill/>
        </p:spPr>
        <p:txBody>
          <a:bodyPr wrap="square" rtlCol="0">
            <a:spAutoFit/>
          </a:bodyPr>
          <a:lstStyle/>
          <a:p>
            <a:pPr lvl="0"/>
            <a:r>
              <a:rPr lang="en-US" dirty="0">
                <a:solidFill>
                  <a:schemeClr val="tx1"/>
                </a:solidFill>
              </a:rPr>
              <a:t>The main objectives of the project are as follows:</a:t>
            </a:r>
          </a:p>
          <a:p>
            <a:pPr lvl="0"/>
            <a:endParaRPr lang="en-US" dirty="0">
              <a:solidFill>
                <a:schemeClr val="tx1"/>
              </a:solidFill>
            </a:endParaRPr>
          </a:p>
          <a:p>
            <a:pPr marL="285750" lvl="0" indent="-285750">
              <a:buFont typeface="Arial" panose="020B0604020202020204" pitchFamily="34" charset="0"/>
              <a:buChar char="•"/>
            </a:pPr>
            <a:r>
              <a:rPr lang="en-US" dirty="0">
                <a:solidFill>
                  <a:schemeClr val="tx1"/>
                </a:solidFill>
              </a:rPr>
              <a:t>Develop a system to automatically scan pictures using either a webcam or an input image.</a:t>
            </a:r>
          </a:p>
          <a:p>
            <a:pPr marL="285750" lvl="0" indent="-285750">
              <a:buFont typeface="Arial" panose="020B0604020202020204" pitchFamily="34" charset="0"/>
              <a:buChar char="•"/>
            </a:pPr>
            <a:r>
              <a:rPr lang="en-US" dirty="0">
                <a:solidFill>
                  <a:schemeClr val="tx1"/>
                </a:solidFill>
              </a:rPr>
              <a:t>Detect the contours of the </a:t>
            </a:r>
            <a:r>
              <a:rPr lang="en-US" dirty="0"/>
              <a:t>A4 paper</a:t>
            </a:r>
            <a:r>
              <a:rPr lang="en-US" dirty="0">
                <a:solidFill>
                  <a:schemeClr val="tx1"/>
                </a:solidFill>
              </a:rPr>
              <a:t> in the captured image.</a:t>
            </a:r>
          </a:p>
          <a:p>
            <a:pPr marL="285750" lvl="0" indent="-285750">
              <a:buFont typeface="Arial" panose="020B0604020202020204" pitchFamily="34" charset="0"/>
              <a:buChar char="•"/>
            </a:pPr>
            <a:r>
              <a:rPr lang="en-US" dirty="0">
                <a:solidFill>
                  <a:schemeClr val="tx1"/>
                </a:solidFill>
              </a:rPr>
              <a:t>Calculate the 2D dimensions of the </a:t>
            </a:r>
            <a:r>
              <a:rPr lang="en-US" dirty="0"/>
              <a:t>object </a:t>
            </a:r>
            <a:r>
              <a:rPr lang="en-US" dirty="0">
                <a:solidFill>
                  <a:schemeClr val="tx1"/>
                </a:solidFill>
              </a:rPr>
              <a:t>by using a known </a:t>
            </a:r>
            <a:r>
              <a:rPr lang="en-US" dirty="0"/>
              <a:t>reference dimension (in our case the A4 paper [29.7 cm , 21 cm ]</a:t>
            </a:r>
            <a:r>
              <a:rPr lang="en-US" dirty="0">
                <a:solidFill>
                  <a:schemeClr val="tx1"/>
                </a:solidFill>
              </a:rPr>
              <a:t>.</a:t>
            </a:r>
          </a:p>
          <a:p>
            <a:pPr marL="285750" lvl="0" indent="-285750">
              <a:buFont typeface="Arial" panose="020B0604020202020204" pitchFamily="34" charset="0"/>
              <a:buChar char="•"/>
            </a:pPr>
            <a:r>
              <a:rPr lang="en-US" dirty="0">
                <a:solidFill>
                  <a:schemeClr val="tx1"/>
                </a:solidFill>
              </a:rPr>
              <a:t>Display the scanned document with annotated dimensions.</a:t>
            </a:r>
          </a:p>
          <a:p>
            <a:pPr marL="285750" lvl="0" indent="-285750">
              <a:buFont typeface="Arial" panose="020B0604020202020204" pitchFamily="34" charset="0"/>
              <a:buChar char="•"/>
            </a:pPr>
            <a:r>
              <a:rPr lang="en-US" dirty="0">
                <a:solidFill>
                  <a:schemeClr val="tx1"/>
                </a:solidFill>
              </a:rPr>
              <a:t>Enable users to accurately measure the length and width of the document using the displayed dimensions.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FB7287-5FC5-5D75-4577-09FAA7AF9FD2}"/>
              </a:ext>
            </a:extLst>
          </p:cNvPr>
          <p:cNvPicPr>
            <a:picLocks noChangeAspect="1"/>
          </p:cNvPicPr>
          <p:nvPr/>
        </p:nvPicPr>
        <p:blipFill>
          <a:blip r:embed="rId2"/>
          <a:stretch>
            <a:fillRect/>
          </a:stretch>
        </p:blipFill>
        <p:spPr>
          <a:xfrm>
            <a:off x="5262707" y="1964789"/>
            <a:ext cx="3428069" cy="2388898"/>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E942663B-BCAA-776B-F688-1ED39EBF0BD1}"/>
              </a:ext>
            </a:extLst>
          </p:cNvPr>
          <p:cNvPicPr>
            <a:picLocks noChangeAspect="1"/>
          </p:cNvPicPr>
          <p:nvPr/>
        </p:nvPicPr>
        <p:blipFill>
          <a:blip r:embed="rId3"/>
          <a:stretch>
            <a:fillRect/>
          </a:stretch>
        </p:blipFill>
        <p:spPr>
          <a:xfrm>
            <a:off x="516834" y="2150368"/>
            <a:ext cx="3587095" cy="2017741"/>
          </a:xfrm>
          <a:prstGeom prst="rect">
            <a:avLst/>
          </a:prstGeom>
          <a:ln>
            <a:noFill/>
          </a:ln>
          <a:effectLst>
            <a:outerShdw blurRad="292100" dist="139700" dir="2700000" algn="tl" rotWithShape="0">
              <a:srgbClr val="333333">
                <a:alpha val="65000"/>
              </a:srgbClr>
            </a:outerShdw>
          </a:effectLst>
        </p:spPr>
      </p:pic>
      <p:sp>
        <p:nvSpPr>
          <p:cNvPr id="7" name="Arrow: Right 6">
            <a:extLst>
              <a:ext uri="{FF2B5EF4-FFF2-40B4-BE49-F238E27FC236}">
                <a16:creationId xmlns:a16="http://schemas.microsoft.com/office/drawing/2014/main" id="{B9A20408-11D6-28DD-8A8E-8ECE2CAA8417}"/>
              </a:ext>
            </a:extLst>
          </p:cNvPr>
          <p:cNvSpPr/>
          <p:nvPr/>
        </p:nvSpPr>
        <p:spPr>
          <a:xfrm>
            <a:off x="4103929" y="2698062"/>
            <a:ext cx="1158777" cy="9223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BB4CC74-E73D-EC43-05F4-75438899FF05}"/>
              </a:ext>
            </a:extLst>
          </p:cNvPr>
          <p:cNvSpPr>
            <a:spLocks noGrp="1"/>
          </p:cNvSpPr>
          <p:nvPr>
            <p:ph type="title"/>
          </p:nvPr>
        </p:nvSpPr>
        <p:spPr>
          <a:xfrm>
            <a:off x="868680" y="789813"/>
            <a:ext cx="7406640" cy="973289"/>
          </a:xfrm>
        </p:spPr>
        <p:txBody>
          <a:bodyPr/>
          <a:lstStyle/>
          <a:p>
            <a:pPr algn="ctr"/>
            <a:r>
              <a:rPr lang="en-US" dirty="0"/>
              <a:t>First let’s present the project </a:t>
            </a:r>
          </a:p>
        </p:txBody>
      </p:sp>
    </p:spTree>
    <p:extLst>
      <p:ext uri="{BB962C8B-B14F-4D97-AF65-F5344CB8AC3E}">
        <p14:creationId xmlns:p14="http://schemas.microsoft.com/office/powerpoint/2010/main" val="2394877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5"/>
          <p:cNvSpPr txBox="1">
            <a:spLocks noGrp="1"/>
          </p:cNvSpPr>
          <p:nvPr>
            <p:ph type="title"/>
          </p:nvPr>
        </p:nvSpPr>
        <p:spPr>
          <a:xfrm>
            <a:off x="3422826" y="2310792"/>
            <a:ext cx="3831900" cy="10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mj-lt"/>
              </a:rPr>
              <a:t>How The Code Works</a:t>
            </a:r>
          </a:p>
        </p:txBody>
      </p:sp>
      <p:sp>
        <p:nvSpPr>
          <p:cNvPr id="267" name="Google Shape;267;p35"/>
          <p:cNvSpPr txBox="1">
            <a:spLocks noGrp="1"/>
          </p:cNvSpPr>
          <p:nvPr>
            <p:ph type="title" idx="2"/>
          </p:nvPr>
        </p:nvSpPr>
        <p:spPr>
          <a:xfrm>
            <a:off x="1567124" y="2005200"/>
            <a:ext cx="1248600" cy="113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mj-lt"/>
              </a:rPr>
              <a:t>03</a:t>
            </a:r>
            <a:endParaRPr dirty="0">
              <a:latin typeface="+mj-lt"/>
            </a:endParaRPr>
          </a:p>
        </p:txBody>
      </p:sp>
    </p:spTree>
    <p:extLst>
      <p:ext uri="{BB962C8B-B14F-4D97-AF65-F5344CB8AC3E}">
        <p14:creationId xmlns:p14="http://schemas.microsoft.com/office/powerpoint/2010/main" val="2018134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EC86660-B065-54D6-A015-2566E8F8FC61}"/>
              </a:ext>
            </a:extLst>
          </p:cNvPr>
          <p:cNvPicPr>
            <a:picLocks noChangeAspect="1"/>
          </p:cNvPicPr>
          <p:nvPr/>
        </p:nvPicPr>
        <p:blipFill>
          <a:blip r:embed="rId2"/>
          <a:stretch>
            <a:fillRect/>
          </a:stretch>
        </p:blipFill>
        <p:spPr>
          <a:xfrm>
            <a:off x="677561" y="2797023"/>
            <a:ext cx="2695575" cy="1695450"/>
          </a:xfrm>
          <a:prstGeom prst="rect">
            <a:avLst/>
          </a:prstGeom>
        </p:spPr>
      </p:pic>
      <p:pic>
        <p:nvPicPr>
          <p:cNvPr id="10" name="Picture 9">
            <a:extLst>
              <a:ext uri="{FF2B5EF4-FFF2-40B4-BE49-F238E27FC236}">
                <a16:creationId xmlns:a16="http://schemas.microsoft.com/office/drawing/2014/main" id="{D8DFA171-8B38-1084-2D7A-DF03285F4F5A}"/>
              </a:ext>
            </a:extLst>
          </p:cNvPr>
          <p:cNvPicPr>
            <a:picLocks noChangeAspect="1"/>
          </p:cNvPicPr>
          <p:nvPr/>
        </p:nvPicPr>
        <p:blipFill rotWithShape="1">
          <a:blip r:embed="rId3"/>
          <a:srcRect l="13003" t="26931" r="14988" b="15808"/>
          <a:stretch/>
        </p:blipFill>
        <p:spPr>
          <a:xfrm>
            <a:off x="3373136" y="2920280"/>
            <a:ext cx="2273415" cy="1012384"/>
          </a:xfrm>
          <a:prstGeom prst="rect">
            <a:avLst/>
          </a:prstGeom>
        </p:spPr>
      </p:pic>
      <p:sp>
        <p:nvSpPr>
          <p:cNvPr id="5" name="Title 4">
            <a:extLst>
              <a:ext uri="{FF2B5EF4-FFF2-40B4-BE49-F238E27FC236}">
                <a16:creationId xmlns:a16="http://schemas.microsoft.com/office/drawing/2014/main" id="{6B87AD49-65AE-BD43-D0D3-6E72F338808A}"/>
              </a:ext>
            </a:extLst>
          </p:cNvPr>
          <p:cNvSpPr>
            <a:spLocks noGrp="1"/>
          </p:cNvSpPr>
          <p:nvPr>
            <p:ph type="title"/>
          </p:nvPr>
        </p:nvSpPr>
        <p:spPr/>
        <p:txBody>
          <a:bodyPr/>
          <a:lstStyle/>
          <a:p>
            <a:r>
              <a:rPr lang="en-US" dirty="0"/>
              <a:t>First, let’s define some important functions and explain how they work</a:t>
            </a:r>
            <a:br>
              <a:rPr lang="en-US" dirty="0"/>
            </a:br>
            <a:endParaRPr lang="en-US" dirty="0"/>
          </a:p>
        </p:txBody>
      </p:sp>
      <p:sp>
        <p:nvSpPr>
          <p:cNvPr id="6" name="Subtitle 5">
            <a:extLst>
              <a:ext uri="{FF2B5EF4-FFF2-40B4-BE49-F238E27FC236}">
                <a16:creationId xmlns:a16="http://schemas.microsoft.com/office/drawing/2014/main" id="{8CE5C63A-683D-81B2-7E5C-DA066762BE71}"/>
              </a:ext>
            </a:extLst>
          </p:cNvPr>
          <p:cNvSpPr>
            <a:spLocks noGrp="1"/>
          </p:cNvSpPr>
          <p:nvPr>
            <p:ph type="subTitle" idx="4"/>
          </p:nvPr>
        </p:nvSpPr>
        <p:spPr>
          <a:xfrm>
            <a:off x="888036" y="2557999"/>
            <a:ext cx="2274627" cy="394200"/>
          </a:xfrm>
        </p:spPr>
        <p:txBody>
          <a:bodyPr/>
          <a:lstStyle/>
          <a:p>
            <a:r>
              <a:rPr lang="en-US" dirty="0"/>
              <a:t>Perspective Transformation </a:t>
            </a:r>
          </a:p>
        </p:txBody>
      </p:sp>
      <p:sp>
        <p:nvSpPr>
          <p:cNvPr id="7" name="Subtitle 6">
            <a:extLst>
              <a:ext uri="{FF2B5EF4-FFF2-40B4-BE49-F238E27FC236}">
                <a16:creationId xmlns:a16="http://schemas.microsoft.com/office/drawing/2014/main" id="{A0D519C0-D986-0FD5-B438-8D3A1AFAE391}"/>
              </a:ext>
            </a:extLst>
          </p:cNvPr>
          <p:cNvSpPr>
            <a:spLocks noGrp="1"/>
          </p:cNvSpPr>
          <p:nvPr>
            <p:ph type="subTitle" idx="5"/>
          </p:nvPr>
        </p:nvSpPr>
        <p:spPr>
          <a:xfrm>
            <a:off x="3484422" y="2360471"/>
            <a:ext cx="2175300" cy="588243"/>
          </a:xfrm>
        </p:spPr>
        <p:txBody>
          <a:bodyPr/>
          <a:lstStyle/>
          <a:p>
            <a:r>
              <a:rPr lang="en-US" dirty="0"/>
              <a:t>Get </a:t>
            </a:r>
          </a:p>
          <a:p>
            <a:r>
              <a:rPr lang="en-US" dirty="0"/>
              <a:t>Contours</a:t>
            </a:r>
          </a:p>
        </p:txBody>
      </p:sp>
      <p:sp>
        <p:nvSpPr>
          <p:cNvPr id="8" name="Subtitle 7">
            <a:extLst>
              <a:ext uri="{FF2B5EF4-FFF2-40B4-BE49-F238E27FC236}">
                <a16:creationId xmlns:a16="http://schemas.microsoft.com/office/drawing/2014/main" id="{AC852818-5048-90B4-46A7-6C3EDD89F631}"/>
              </a:ext>
            </a:extLst>
          </p:cNvPr>
          <p:cNvSpPr>
            <a:spLocks noGrp="1"/>
          </p:cNvSpPr>
          <p:nvPr>
            <p:ph type="subTitle" idx="6"/>
          </p:nvPr>
        </p:nvSpPr>
        <p:spPr/>
        <p:txBody>
          <a:bodyPr/>
          <a:lstStyle/>
          <a:p>
            <a:r>
              <a:rPr lang="en-US" dirty="0"/>
              <a:t>Distance Calculation</a:t>
            </a:r>
          </a:p>
        </p:txBody>
      </p:sp>
      <p:pic>
        <p:nvPicPr>
          <p:cNvPr id="11" name="Picture 10">
            <a:extLst>
              <a:ext uri="{FF2B5EF4-FFF2-40B4-BE49-F238E27FC236}">
                <a16:creationId xmlns:a16="http://schemas.microsoft.com/office/drawing/2014/main" id="{07A6C9F1-B811-5F79-59C6-E026CD745850}"/>
              </a:ext>
            </a:extLst>
          </p:cNvPr>
          <p:cNvPicPr>
            <a:picLocks noChangeAspect="1"/>
          </p:cNvPicPr>
          <p:nvPr/>
        </p:nvPicPr>
        <p:blipFill rotWithShape="1">
          <a:blip r:embed="rId4"/>
          <a:srcRect t="25461"/>
          <a:stretch/>
        </p:blipFill>
        <p:spPr>
          <a:xfrm>
            <a:off x="5857024" y="2948714"/>
            <a:ext cx="2857500" cy="1192765"/>
          </a:xfrm>
          <a:prstGeom prst="rect">
            <a:avLst/>
          </a:prstGeom>
        </p:spPr>
      </p:pic>
    </p:spTree>
    <p:extLst>
      <p:ext uri="{BB962C8B-B14F-4D97-AF65-F5344CB8AC3E}">
        <p14:creationId xmlns:p14="http://schemas.microsoft.com/office/powerpoint/2010/main" val="1781811217"/>
      </p:ext>
    </p:extLst>
  </p:cSld>
  <p:clrMapOvr>
    <a:masterClrMapping/>
  </p:clrMapOvr>
</p:sld>
</file>

<file path=ppt/theme/theme1.xml><?xml version="1.0" encoding="utf-8"?>
<a:theme xmlns:a="http://schemas.openxmlformats.org/drawingml/2006/main" name="Basis">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TM03457444[[fn=Basis]]</Template>
  <TotalTime>1410</TotalTime>
  <Words>1009</Words>
  <Application>Microsoft Office PowerPoint</Application>
  <PresentationFormat>On-screen Show (16:9)</PresentationFormat>
  <Paragraphs>145</Paragraphs>
  <Slides>42</Slides>
  <Notes>18</Notes>
  <HiddenSlides>0</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42</vt:i4>
      </vt:variant>
    </vt:vector>
  </HeadingPairs>
  <TitlesOfParts>
    <vt:vector size="58" baseType="lpstr">
      <vt:lpstr>Calibri</vt:lpstr>
      <vt:lpstr>PT Sans</vt:lpstr>
      <vt:lpstr>Space Grotesk Medium</vt:lpstr>
      <vt:lpstr>Consolas</vt:lpstr>
      <vt:lpstr>Arial</vt:lpstr>
      <vt:lpstr>Times New Roman</vt:lpstr>
      <vt:lpstr>Bebas Neue</vt:lpstr>
      <vt:lpstr>Roboto Condensed Light</vt:lpstr>
      <vt:lpstr>Wingdings</vt:lpstr>
      <vt:lpstr>MathJax_Math-italic</vt:lpstr>
      <vt:lpstr>Helvetica</vt:lpstr>
      <vt:lpstr>Arimo</vt:lpstr>
      <vt:lpstr>Corbel</vt:lpstr>
      <vt:lpstr>MathJax_Main</vt:lpstr>
      <vt:lpstr>Basis</vt:lpstr>
      <vt:lpstr>Microsoft Visio Drawing</vt:lpstr>
      <vt:lpstr>Automated Dimension Measuring</vt:lpstr>
      <vt:lpstr>Table of contents</vt:lpstr>
      <vt:lpstr>Introduction</vt:lpstr>
      <vt:lpstr>Introduction</vt:lpstr>
      <vt:lpstr>Objectives</vt:lpstr>
      <vt:lpstr>Objectives</vt:lpstr>
      <vt:lpstr>First let’s present the project </vt:lpstr>
      <vt:lpstr>How The Code Works</vt:lpstr>
      <vt:lpstr>First, let’s define some important functions and explain how they work </vt:lpstr>
      <vt:lpstr>Get  Contours </vt:lpstr>
      <vt:lpstr>Get Contours function</vt:lpstr>
      <vt:lpstr>First image processing </vt:lpstr>
      <vt:lpstr>PowerPoint Presentation</vt:lpstr>
      <vt:lpstr>PowerPoint Presentation</vt:lpstr>
      <vt:lpstr>Gaussian Blur filter is used to filter out any noise.</vt:lpstr>
      <vt:lpstr>Can you predict what effect this will have on the final image ??</vt:lpstr>
      <vt:lpstr>PowerPoint Presentation</vt:lpstr>
      <vt:lpstr>Canny Edge Detector</vt:lpstr>
      <vt:lpstr>Extracting contours</vt:lpstr>
      <vt:lpstr>Filtering and Approximating Contours</vt:lpstr>
      <vt:lpstr>To Summarize:</vt:lpstr>
      <vt:lpstr>PowerPoint Presentation</vt:lpstr>
      <vt:lpstr>PowerPoint Presentation</vt:lpstr>
      <vt:lpstr>Perspective Transformation </vt:lpstr>
      <vt:lpstr>Reorder function </vt:lpstr>
      <vt:lpstr>PowerPoint Presentation</vt:lpstr>
      <vt:lpstr>PowerPoint Presentation</vt:lpstr>
      <vt:lpstr>Distance Calculation</vt:lpstr>
      <vt:lpstr>Main Program</vt:lpstr>
      <vt:lpstr>PowerPoint Presentation</vt:lpstr>
      <vt:lpstr>Image Evolution </vt:lpstr>
      <vt:lpstr>Project Evaluation</vt:lpstr>
      <vt:lpstr>Project Evaluation </vt:lpstr>
      <vt:lpstr>PowerPoint Presentation</vt:lpstr>
      <vt:lpstr>PowerPoint Presentation</vt:lpstr>
      <vt:lpstr>Interpretation of the results</vt:lpstr>
      <vt:lpstr>Future Development</vt:lpstr>
      <vt:lpstr>Ideas For the future of the project:</vt:lpstr>
      <vt:lpstr>Conclusion</vt:lpstr>
      <vt:lpstr>PowerPoint Presentation</vt:lpstr>
      <vt:lpstr>Questions?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Measurment</dc:title>
  <dc:creator>User</dc:creator>
  <cp:lastModifiedBy>Ali Dbouk</cp:lastModifiedBy>
  <cp:revision>41</cp:revision>
  <dcterms:modified xsi:type="dcterms:W3CDTF">2023-06-12T09:24:35Z</dcterms:modified>
</cp:coreProperties>
</file>